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311" r:id="rId3"/>
    <p:sldId id="312" r:id="rId4"/>
    <p:sldId id="313" r:id="rId5"/>
    <p:sldId id="314" r:id="rId6"/>
    <p:sldId id="315" r:id="rId7"/>
    <p:sldId id="331" r:id="rId8"/>
    <p:sldId id="337" r:id="rId9"/>
    <p:sldId id="336" r:id="rId10"/>
    <p:sldId id="339" r:id="rId11"/>
    <p:sldId id="340" r:id="rId12"/>
    <p:sldId id="341" r:id="rId13"/>
    <p:sldId id="342" r:id="rId14"/>
    <p:sldId id="343" r:id="rId15"/>
    <p:sldId id="344" r:id="rId16"/>
    <p:sldId id="327" r:id="rId17"/>
    <p:sldId id="328" r:id="rId18"/>
    <p:sldId id="329" r:id="rId19"/>
    <p:sldId id="330" r:id="rId20"/>
  </p:sldIdLst>
  <p:sldSz cx="12192000" cy="6858000"/>
  <p:notesSz cx="6858000" cy="9144000"/>
  <p:custDataLst>
    <p:tags r:id="rId2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307417-41E2-E159-BE95-7DC4C4C5EAC9}" v="925" dt="2026-03-24T12:34:24.935"/>
    <p1510:client id="{A9AFB734-8132-A5D5-0FE6-8AFAD423FBE6}" v="26" dt="2026-03-23T06:43:13.288"/>
    <p1510:client id="{CEC03D33-9E45-6FC1-3473-1E595542664A}" v="421" dt="2026-03-23T17:14:12.354"/>
    <p1510:client id="{CFFAA4E5-F69A-3802-EF91-7F1638252FB6}" v="739" dt="2026-03-24T15:27:14.772"/>
    <p1510:client id="{E92654A5-BA02-9F5B-0C08-9BC9B666575D}" v="694" dt="2026-03-22T22:43:21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2189C-3680-4E34-AEC6-9D75DCBF6EAC}" type="datetimeFigureOut">
              <a:rPr lang="de-CH" smtClean="0"/>
              <a:t>24.03.2026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E3F41-BE06-4DE3-A191-16FB7717111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32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1630" lvl="2">
              <a:lnSpc>
                <a:spcPct val="120000"/>
              </a:lnSpc>
              <a:spcBef>
                <a:spcPts val="1200"/>
              </a:spcBef>
            </a:pPr>
            <a:endParaRPr lang="en-GB">
              <a:ea typeface="Calibri"/>
              <a:cs typeface="Calibri"/>
            </a:endParaRPr>
          </a:p>
          <a:p>
            <a:pPr marL="341630" lvl="2">
              <a:lnSpc>
                <a:spcPct val="120000"/>
              </a:lnSpc>
              <a:spcBef>
                <a:spcPts val="1200"/>
              </a:spcBef>
            </a:pP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3237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72E62-2AE6-FCA7-2FD7-2755F3BF5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BB56FF-FC53-BB22-BB5F-CB2CCC06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516CD7-B445-10EC-D75C-2CEDFD145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1630" lvl="2">
              <a:lnSpc>
                <a:spcPct val="120000"/>
              </a:lnSpc>
              <a:spcBef>
                <a:spcPts val="1200"/>
              </a:spcBef>
            </a:pPr>
            <a:endParaRPr lang="en-GB">
              <a:ea typeface="Calibri"/>
              <a:cs typeface="Calibri"/>
            </a:endParaRPr>
          </a:p>
          <a:p>
            <a:pPr marL="341630" lvl="2">
              <a:lnSpc>
                <a:spcPct val="120000"/>
              </a:lnSpc>
              <a:spcBef>
                <a:spcPts val="1200"/>
              </a:spcBef>
            </a:pP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1DD56-52B8-BE60-7D1C-D52068A72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398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83FB6-50C2-1CAD-A965-ACB509612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02FD04-7F51-CEA1-B2A0-3BF8EBFF7C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D0B01-FD3F-E850-DC9C-60F6945C7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1630" lvl="2">
              <a:lnSpc>
                <a:spcPct val="120000"/>
              </a:lnSpc>
              <a:spcBef>
                <a:spcPts val="1200"/>
              </a:spcBef>
            </a:pPr>
            <a:endParaRPr lang="en-GB">
              <a:ea typeface="Calibri"/>
              <a:cs typeface="Calibri"/>
            </a:endParaRPr>
          </a:p>
          <a:p>
            <a:pPr marL="341630" lvl="2">
              <a:lnSpc>
                <a:spcPct val="120000"/>
              </a:lnSpc>
              <a:spcBef>
                <a:spcPts val="1200"/>
              </a:spcBef>
            </a:pP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2ED3F-87C3-3259-0423-3322B2022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0902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98962-0449-A692-A723-41B14A674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3865FD-1AD7-1006-7390-5068D142F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2A6FC-467F-32AE-5B1A-02DD0D1FB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1630" lvl="2">
              <a:lnSpc>
                <a:spcPct val="120000"/>
              </a:lnSpc>
              <a:spcBef>
                <a:spcPts val="1200"/>
              </a:spcBef>
            </a:pPr>
            <a:endParaRPr lang="en-GB">
              <a:ea typeface="Calibri"/>
              <a:cs typeface="Calibri"/>
            </a:endParaRPr>
          </a:p>
          <a:p>
            <a:pPr marL="341630" lvl="2">
              <a:lnSpc>
                <a:spcPct val="120000"/>
              </a:lnSpc>
              <a:spcBef>
                <a:spcPts val="1200"/>
              </a:spcBef>
            </a:pP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B27E6-6B5C-E444-EC0E-2038E482E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0118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63AF0-3E96-E89B-5D81-89CE1D602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00AF0B-62C0-90A2-0D83-9BA369A60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D4F97F-795C-1AE5-3EEE-081ED3C3D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1630" lvl="2">
              <a:lnSpc>
                <a:spcPct val="120000"/>
              </a:lnSpc>
              <a:spcBef>
                <a:spcPts val="1200"/>
              </a:spcBef>
            </a:pPr>
            <a:endParaRPr lang="en-GB">
              <a:ea typeface="Calibri"/>
              <a:cs typeface="Calibri"/>
            </a:endParaRPr>
          </a:p>
          <a:p>
            <a:pPr marL="341630" lvl="2">
              <a:lnSpc>
                <a:spcPct val="120000"/>
              </a:lnSpc>
              <a:spcBef>
                <a:spcPts val="1200"/>
              </a:spcBef>
            </a:pP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DE614-D208-8E1D-08B7-6D4435566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80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sv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4.sv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2.sv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03B410E-C319-D1E1-C0AC-8ACB67A99E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39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903B410E-C319-D1E1-C0AC-8ACB67A99E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7" y="1577975"/>
            <a:ext cx="10316307" cy="1539299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Title of your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847" y="3740726"/>
            <a:ext cx="10316307" cy="152630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6pPr>
            <a:lvl7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7pPr>
            <a:lvl8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8pPr>
            <a:lvl9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noProof="0"/>
              <a:t>Text</a:t>
            </a:r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29000"/>
            <a:ext cx="280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5087112-A224-964B-32E3-DF16AB75E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C03FF2-FBF1-A407-10B6-7EBD3ABCA8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90336D-C8E3-3383-63E9-C4CCAAA1D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D634B7-176B-801C-E816-2C762102B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67127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90899-A4C8-752A-5D1C-111AA2B50F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24" y="2016000"/>
            <a:ext cx="10317600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Copy Arial, 18 pt</a:t>
            </a:r>
          </a:p>
          <a:p>
            <a:pPr lvl="1"/>
            <a:r>
              <a:rPr lang="en-GB" noProof="0"/>
              <a:t>First Bullet, 18 pt</a:t>
            </a:r>
          </a:p>
          <a:p>
            <a:pPr lvl="2"/>
            <a:r>
              <a:rPr lang="en-GB" noProof="0"/>
              <a:t>Second Bullet, 18 pt</a:t>
            </a:r>
          </a:p>
          <a:p>
            <a:pPr lvl="3"/>
            <a:r>
              <a:rPr lang="en-GB" noProof="0"/>
              <a:t>Subheading Arial bold, 18 pt</a:t>
            </a:r>
          </a:p>
          <a:p>
            <a:pPr lvl="4"/>
            <a:r>
              <a:rPr lang="en-GB" noProof="0"/>
              <a:t>Subheading Arial bold, 24 pt</a:t>
            </a:r>
          </a:p>
          <a:p>
            <a:pPr lvl="5"/>
            <a:r>
              <a:rPr lang="en-GB" noProof="0"/>
              <a:t>Quote, 24 pt, orange</a:t>
            </a:r>
          </a:p>
          <a:p>
            <a:pPr lvl="6"/>
            <a:r>
              <a:rPr lang="en-GB" noProof="0"/>
              <a:t>Copy Arial, 18 pt</a:t>
            </a:r>
          </a:p>
          <a:p>
            <a:pPr lvl="7"/>
            <a:r>
              <a:rPr lang="en-GB" noProof="0"/>
              <a:t>Copy Arial, 18 pt</a:t>
            </a:r>
          </a:p>
          <a:p>
            <a:pPr lvl="8"/>
            <a:r>
              <a:rPr lang="en-GB" noProof="0"/>
              <a:t>Copy Arial, 18 pt</a:t>
            </a:r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000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/>
              <a:t>Headline add-on, Arial Italic, 18 pt, orange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C29A70-B5A7-321C-D517-8E7C6FFAE3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56F391-9E9D-5245-65CF-E3CFA03D5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59C018-FF84-C96B-EA76-19F07A39AD81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13486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4924914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Copy Arial, 18 pt</a:t>
            </a:r>
          </a:p>
          <a:p>
            <a:pPr lvl="1"/>
            <a:r>
              <a:rPr lang="en-GB" noProof="0"/>
              <a:t>First Bullet, 18 pt</a:t>
            </a:r>
          </a:p>
          <a:p>
            <a:pPr lvl="2"/>
            <a:r>
              <a:rPr lang="en-GB" noProof="0"/>
              <a:t>Second Bullet, 18 pt</a:t>
            </a:r>
          </a:p>
          <a:p>
            <a:pPr lvl="3"/>
            <a:r>
              <a:rPr lang="en-GB" noProof="0"/>
              <a:t>Subheading Arial bold, 18 pt</a:t>
            </a:r>
          </a:p>
          <a:p>
            <a:pPr lvl="4"/>
            <a:r>
              <a:rPr lang="en-GB" noProof="0"/>
              <a:t>Subheading Arial bold, 24 pt</a:t>
            </a:r>
          </a:p>
          <a:p>
            <a:pPr lvl="5"/>
            <a:r>
              <a:rPr lang="en-GB" noProof="0"/>
              <a:t>Quote, 24 pt, orange</a:t>
            </a:r>
          </a:p>
          <a:p>
            <a:pPr lvl="6"/>
            <a:r>
              <a:rPr lang="en-GB" noProof="0"/>
              <a:t>Copy Arial, 18 pt</a:t>
            </a:r>
          </a:p>
          <a:p>
            <a:pPr lvl="7"/>
            <a:r>
              <a:rPr lang="en-GB" noProof="0"/>
              <a:t>Copy Arial, 18 pt</a:t>
            </a:r>
          </a:p>
          <a:p>
            <a:pPr lvl="8"/>
            <a:r>
              <a:rPr lang="en-GB" noProof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C434F63B-A1E3-D216-DA84-E887C2116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461" y="1577975"/>
            <a:ext cx="4923692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Copy Arial, 18 pt</a:t>
            </a:r>
          </a:p>
          <a:p>
            <a:pPr lvl="1"/>
            <a:r>
              <a:rPr lang="en-GB" noProof="0"/>
              <a:t>First Bullet, 18 pt</a:t>
            </a:r>
          </a:p>
          <a:p>
            <a:pPr lvl="2"/>
            <a:r>
              <a:rPr lang="en-GB" noProof="0"/>
              <a:t>Second Bullet, 18 pt</a:t>
            </a:r>
          </a:p>
          <a:p>
            <a:pPr lvl="3"/>
            <a:r>
              <a:rPr lang="en-GB" noProof="0"/>
              <a:t>Subheading Arial bold, 18 pt</a:t>
            </a:r>
          </a:p>
          <a:p>
            <a:pPr lvl="4"/>
            <a:r>
              <a:rPr lang="en-GB" noProof="0"/>
              <a:t>Subheading Arial bold, 24 pt</a:t>
            </a:r>
          </a:p>
          <a:p>
            <a:pPr lvl="5"/>
            <a:r>
              <a:rPr lang="en-GB" noProof="0"/>
              <a:t>Quote, 24 pt, orange</a:t>
            </a:r>
          </a:p>
          <a:p>
            <a:pPr lvl="6"/>
            <a:r>
              <a:rPr lang="en-GB" noProof="0"/>
              <a:t>Copy Arial, 18 pt</a:t>
            </a:r>
          </a:p>
          <a:p>
            <a:pPr lvl="7"/>
            <a:r>
              <a:rPr lang="en-GB" noProof="0"/>
              <a:t>Copy Arial, 18 pt</a:t>
            </a:r>
          </a:p>
          <a:p>
            <a:pPr lvl="8"/>
            <a:r>
              <a:rPr lang="en-GB" noProof="0"/>
              <a:t>Copy Arial, 18 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28556-886A-E522-20D7-EB82D68C3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20026" y="3572388"/>
            <a:ext cx="532064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248BAE-D5A4-D471-F717-01AAD766CE3C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506096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9225FFE-1736-C769-3C9B-90F9955C6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24" y="1575201"/>
            <a:ext cx="4924800" cy="3409928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1-Column Text, Arial, 18 pt, black</a:t>
            </a:r>
          </a:p>
          <a:p>
            <a:pPr lvl="1"/>
            <a:endParaRPr lang="de-DE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9354" y="1575201"/>
            <a:ext cx="4924800" cy="4346174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DB5D0F4-A9C6-3CA4-DFA5-327FB4E85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624" y="5160441"/>
            <a:ext cx="4924800" cy="792373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8CA990-B59C-346B-9D77-70D444E0B89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F0BCB-94E0-C8DF-CA0D-110BDFA7D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3218" y="3555579"/>
            <a:ext cx="53542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570BC-3860-3818-C0D2-622F18C3264D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635169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2014539"/>
            <a:ext cx="4924800" cy="3906836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03026FC-218C-C5AE-85BC-B669936B5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461" y="2014539"/>
            <a:ext cx="4924800" cy="3077093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1-Column Text, Arial, 18 pt, black</a:t>
            </a:r>
          </a:p>
          <a:p>
            <a:pPr lvl="1"/>
            <a:endParaRPr lang="de-DE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178E150-19BD-8AF3-6D7D-CFCB88FAEA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460" y="5266944"/>
            <a:ext cx="4924800" cy="685870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9D5B04-9C61-8EF9-BF85-893792A284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36624" y="6532505"/>
            <a:ext cx="5147377" cy="175312"/>
          </a:xfrm>
        </p:spPr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40195-83B7-B53A-4C4E-05C189139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D612-3F82-05E4-30B3-E5078599D064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015846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847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0CC73E1-9EED-A736-9EE2-90B6C7E9D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847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3-Column Text, Arial, 15 pt, black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0F4346D0-02CE-145D-E53E-41F5EADE59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261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DF83300C-555C-31AE-7657-08C3B80290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38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E4E8AAF-47DA-2646-0993-9FAA209F00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61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3-Column Text, Arial, 15 pt, black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CB2CDA3-9E5A-D7B5-CDD2-059F29B45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38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3-Column Text, Arial, 15 pt, black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754F02-1870-6880-20CA-D4782BAD5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6665" y="3569026"/>
            <a:ext cx="532737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65410-27F4-850D-DA3F-396D0AF5105C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41545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9678422-1EA6-0112-76F1-D43B34A28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080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E322F4-5356-944A-0818-280181F03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847" y="1576800"/>
            <a:ext cx="4688253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2-Column Text</a:t>
            </a:r>
          </a:p>
          <a:p>
            <a:pPr lvl="0"/>
            <a:r>
              <a:rPr lang="en-GB" noProof="0"/>
              <a:t>Arial, 24 pt, white, left aligned</a:t>
            </a:r>
          </a:p>
          <a:p>
            <a:pPr lvl="8"/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C0C8FC0-5529-1DAB-1C7E-A516CA9BB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3946" y="1576800"/>
            <a:ext cx="4690207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2-Column Text</a:t>
            </a:r>
          </a:p>
          <a:p>
            <a:pPr lvl="0"/>
            <a:r>
              <a:rPr lang="en-GB" noProof="0"/>
              <a:t>Arial, 24 pt, white, left aligned</a:t>
            </a:r>
          </a:p>
          <a:p>
            <a:pPr lvl="8"/>
            <a:endParaRPr lang="de-DE"/>
          </a:p>
        </p:txBody>
      </p:sp>
      <p:sp>
        <p:nvSpPr>
          <p:cNvPr id="9" name="SmartArt-Platzhalter 5">
            <a:extLst>
              <a:ext uri="{FF2B5EF4-FFF2-40B4-BE49-F238E27FC236}">
                <a16:creationId xmlns:a16="http://schemas.microsoft.com/office/drawing/2014/main" id="{D4AB1337-D0F8-A165-15C7-B9FF7CF676B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s-ES"/>
              <a:t>Haga clic en el icono para agregar un elemento gráfico SmartArt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C6DC24-4FE7-D11D-4BDE-12E056B1B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768621-8630-6BEF-02C9-A783CD05F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57635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EDDAE350-0D3C-DE36-457E-5E66E560F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141CE681-BD04-D23B-F809-9BA05C49E6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264DBBD-A17B-04A4-F5FC-619ACBB321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923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3-Column Text</a:t>
            </a:r>
            <a:br>
              <a:rPr lang="en-GB" noProof="0"/>
            </a:br>
            <a:r>
              <a:rPr lang="en-GB" noProof="0"/>
              <a:t>Arial, 18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7496E0-C109-6668-DD05-53913CC34F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63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3-Column Text</a:t>
            </a:r>
            <a:br>
              <a:rPr lang="en-GB" noProof="0"/>
            </a:br>
            <a:r>
              <a:rPr lang="en-GB" noProof="0"/>
              <a:t>Arial, 18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CC8DC6C-A22B-9060-9C47-9FD44872C9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37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3-Column Text</a:t>
            </a:r>
            <a:br>
              <a:rPr lang="en-GB" noProof="0"/>
            </a:br>
            <a:r>
              <a:rPr lang="en-GB" noProof="0"/>
              <a:t>Arial, 18 pt, white, left aligned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6ABCA5BC-4B22-3F1B-51FD-31BCF514B4C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s-ES"/>
              <a:t>Haga clic en el icono para agregar un elemento gráfico SmartArt</a:t>
            </a:r>
            <a:endParaRPr lang="de-CH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3B671B-11B8-5EB5-1223-D11D27286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B441EE-3C96-1FDB-E79B-71F2D5059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580838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7F5E1F9A-AE9C-97D8-0568-8597094C67B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140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BD03FEE-4DCD-7D90-DAEB-5905A80237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FEA1EA0-5562-219A-FDDC-70D8023684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0140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187DF8-0AC2-49DE-999A-CBC0F45FA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847" y="15811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B8E777-CE26-4125-6914-F3392533D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4923" y="15811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A81CF8B-A37E-09B1-47B9-4F88C24C8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847" y="50155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07C3E46-41C2-47CB-D2FD-25B518F0CE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4923" y="5015551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8" name="SmartArt-Platzhalter 5">
            <a:extLst>
              <a:ext uri="{FF2B5EF4-FFF2-40B4-BE49-F238E27FC236}">
                <a16:creationId xmlns:a16="http://schemas.microsoft.com/office/drawing/2014/main" id="{CFA5C265-66CB-EA9E-1006-215F841338C0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s-ES"/>
              <a:t>Haga clic en el icono para agregar un elemento gráfico SmartArt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698EEB-8508-290B-719E-40DC2BFCD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12B761F-D416-8958-C975-EAF673477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695836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6181CF1F-30E6-36E0-B375-631C095847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52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B09398C8-55E0-2686-999B-D58C6499FA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676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37ECC04-7853-9A2F-A5D6-06265A69C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A0933D5-505E-BF1C-C98B-A0FDFCE965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676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EC722AD-49A0-EEF0-464A-3B723682E9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352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620907A4-1574-D634-5960-45663CBAF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923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FBE1064-816E-B03D-B92D-BC11B67FF3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36324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94D695A-6379-AE12-4561-221C2A05A6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3725" y="1581150"/>
            <a:ext cx="3119354" cy="148244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CBC5F7F-7524-9228-C498-77B3F6BE9F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923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4E61D33-FC02-F350-F412-4E7D8E1DA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3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DFC4C-4616-3BC0-218F-3B9D8E7FA0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037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27" name="SmartArt-Platzhalter 5">
            <a:extLst>
              <a:ext uri="{FF2B5EF4-FFF2-40B4-BE49-F238E27FC236}">
                <a16:creationId xmlns:a16="http://schemas.microsoft.com/office/drawing/2014/main" id="{014D9550-C751-E6B9-C1DE-A91B8E41A10C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s-ES"/>
              <a:t>Haga clic en el icono para agregar un elemento gráfico SmartArt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6299F04-C96D-4539-6FD6-68641829E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BC3BE50-95F9-93B1-7C3C-AA620931B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475431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2C10E57-699A-8121-DD38-6408EA13F2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479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2C10E57-699A-8121-DD38-6408EA13F2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1" y="3429000"/>
            <a:ext cx="5627688" cy="2952750"/>
          </a:xfrm>
          <a:solidFill>
            <a:srgbClr val="D2108D"/>
          </a:solidFill>
          <a:ln w="22225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216000" tIns="216000" rIns="216000" bIns="216000" rtlCol="0" anchor="b">
            <a:noAutofit/>
          </a:bodyPr>
          <a:lstStyle>
            <a:lvl1pPr>
              <a:defRPr lang="de-CH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19374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1360156-9255-A812-BE46-051A4B9F1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4314" y="1576800"/>
            <a:ext cx="4689473" cy="1312200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Creative Layout 01, Arial, 18 pt, black</a:t>
            </a:r>
          </a:p>
          <a:p>
            <a:pPr lvl="1"/>
            <a:endParaRPr lang="de-D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5CF15C-8172-5EC7-3580-6120E65EE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29384-5E10-BB46-F3D3-C4C9F49C6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100143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9D95539-5CB2-37ED-D38B-E8BD00FC8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32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9D95539-5CB2-37ED-D38B-E8BD00FC89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This is the chapter title and </a:t>
            </a:r>
            <a:br>
              <a:rPr lang="en-GB" noProof="0"/>
            </a:br>
            <a:r>
              <a:rPr lang="en-GB" noProof="0"/>
              <a:t>it can go on 3 to 4 lines.</a:t>
            </a:r>
            <a:br>
              <a:rPr lang="en-GB" noProof="0"/>
            </a:br>
            <a:r>
              <a:rPr lang="en-GB" noProof="0"/>
              <a:t>Arial Bold, 40 pt, white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A00B84-F826-7AC9-A28F-475EBB973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9"/>
            <a:ext cx="5342305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C67C5E-C5D4-9326-4183-C80C10ABD343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08639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74991E2-D260-5369-FE3C-050962E974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32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A74991E2-D260-5369-FE3C-050962E974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0" y="1577975"/>
            <a:ext cx="5629275" cy="4803775"/>
          </a:xfrm>
          <a:solidFill>
            <a:srgbClr val="D2108D"/>
          </a:solidFill>
          <a:ln w="22225">
            <a:solidFill>
              <a:schemeClr val="bg1"/>
            </a:solidFill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89475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4AD3199E-D2A2-C622-CFB7-A971643DE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2015999"/>
            <a:ext cx="4221163" cy="3905375"/>
          </a:xfrm>
        </p:spPr>
        <p:txBody>
          <a:bodyPr anchor="b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Creative Layout 2</a:t>
            </a:r>
            <a:br>
              <a:rPr lang="en-GB" noProof="0"/>
            </a:br>
            <a:r>
              <a:rPr lang="en-GB" noProof="0"/>
              <a:t>Arial, 18 pt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006D1A8-9633-66EB-1EA4-752C9039E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D6DF06-4DA4-1A57-9E2A-7846123C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084913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36C70-93D0-B533-F9A3-2158AABFC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2B69BE6-61ED-1FF0-912A-EEA44FCEC4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8A7CC7B-7D64-595D-1B3D-31D9CD5936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7EF8A4A0-360F-EDDD-4628-6C42C6749F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2074F46-A69C-7568-C74B-BDAA38DD2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10317600" cy="301747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Copy Arial, 18 pt</a:t>
            </a:r>
          </a:p>
          <a:p>
            <a:pPr lvl="1"/>
            <a:r>
              <a:rPr lang="en-GB" noProof="0"/>
              <a:t>First Bullet, 18 pt</a:t>
            </a:r>
          </a:p>
          <a:p>
            <a:pPr lvl="2"/>
            <a:r>
              <a:rPr lang="en-GB" noProof="0"/>
              <a:t>Second Bullet, 18 pt</a:t>
            </a:r>
          </a:p>
          <a:p>
            <a:pPr lvl="3"/>
            <a:r>
              <a:rPr lang="en-GB" noProof="0"/>
              <a:t>Subheading Arial bold, 18 pt</a:t>
            </a:r>
          </a:p>
          <a:p>
            <a:pPr lvl="4"/>
            <a:r>
              <a:rPr lang="en-GB" noProof="0"/>
              <a:t>Subheading Arial bold, 24 pt</a:t>
            </a:r>
          </a:p>
          <a:p>
            <a:pPr lvl="5"/>
            <a:r>
              <a:rPr lang="en-GB" noProof="0"/>
              <a:t>Quote, 24 pt, orange</a:t>
            </a:r>
          </a:p>
          <a:p>
            <a:pPr lvl="6"/>
            <a:endParaRPr lang="de-C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1921E16-7DA0-45EF-EA48-A00C75394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0103700" y="2661820"/>
            <a:ext cx="355329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B4866D-C821-28BF-B97B-2070E5220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751078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576799"/>
            <a:ext cx="2805231" cy="5281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195C9-522F-CEAB-1C05-9C1EC8BEA35E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FC341FB4-1140-6179-CA27-0BE073B9EE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16032" y="1576799"/>
            <a:ext cx="4213245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1" name="Bildplatzhalter 9">
            <a:extLst>
              <a:ext uri="{FF2B5EF4-FFF2-40B4-BE49-F238E27FC236}">
                <a16:creationId xmlns:a16="http://schemas.microsoft.com/office/drawing/2014/main" id="{03610043-1BC0-48DC-2A7E-2CB01ED39B5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40076" y="1576798"/>
            <a:ext cx="5151924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2" name="Bildplatzhalter 9">
            <a:extLst>
              <a:ext uri="{FF2B5EF4-FFF2-40B4-BE49-F238E27FC236}">
                <a16:creationId xmlns:a16="http://schemas.microsoft.com/office/drawing/2014/main" id="{FE45F635-E437-C8B0-8CC0-C0403F9A404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040075" y="4222798"/>
            <a:ext cx="2335894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3" name="Bildplatzhalter 9">
            <a:extLst>
              <a:ext uri="{FF2B5EF4-FFF2-40B4-BE49-F238E27FC236}">
                <a16:creationId xmlns:a16="http://schemas.microsoft.com/office/drawing/2014/main" id="{CE7AAD22-C490-64D4-E788-84D709B03A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769" y="4222798"/>
            <a:ext cx="2805230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4" name="Bildplatzhalter 9">
            <a:extLst>
              <a:ext uri="{FF2B5EF4-FFF2-40B4-BE49-F238E27FC236}">
                <a16:creationId xmlns:a16="http://schemas.microsoft.com/office/drawing/2014/main" id="{DB8A2C7A-F427-FFE2-6297-547E780EB7D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816032" y="4222799"/>
            <a:ext cx="4213245" cy="2635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0033-1B27-2ECE-1AC2-4C0A982DA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666372" y="4018732"/>
            <a:ext cx="4427958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808496-BF18-B186-3C56-0669606A5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348081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22A8B9EF-BF4A-23C0-AA21-A52725BB8A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62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Arial, 15 pt, black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36E8371-00EC-6677-234D-7EE2B6617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5671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Arial regular, 15 pt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0B7130C-F961-1974-91CC-4BC0C76D16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718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Arial regular, 15 pt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366CB34-7829-60F0-4F0F-D55C2C7ABC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7376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Arial regular, 15 pt</a:t>
            </a:r>
          </a:p>
        </p:txBody>
      </p:sp>
      <p:sp>
        <p:nvSpPr>
          <p:cNvPr id="17" name="Bildplatzhalter 9">
            <a:extLst>
              <a:ext uri="{FF2B5EF4-FFF2-40B4-BE49-F238E27FC236}">
                <a16:creationId xmlns:a16="http://schemas.microsoft.com/office/drawing/2014/main" id="{75E558CD-F4DF-63AC-B12B-538A53195F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18371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B9933D4C-5FB5-7C95-E310-DF0D24675C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00118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8894D095-CFBA-AADA-0B72-B739A72782B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81865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3DABF5-8C90-B4EE-E548-ECA7C2C08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8BFF-79D3-5B00-D8CC-413F98089B81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18640"/>
      </p:ext>
    </p:extLst>
  </p:cSld>
  <p:clrMapOvr>
    <a:masterClrMapping/>
  </p:clrMapOvr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FED09EC-46EE-D375-6E30-077FAC1515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  <p:txBody>
          <a:bodyPr wrap="square" lIns="216000" tIns="216000" rIns="216000" bIns="216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1576800"/>
            <a:ext cx="10317600" cy="247647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2pPr>
            <a:lvl3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3pPr>
            <a:lvl4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4pPr>
            <a:lvl5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5pPr>
            <a:lvl6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6pPr>
            <a:lvl7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7pPr>
            <a:lvl8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8pPr>
            <a:lvl9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9pPr>
          </a:lstStyle>
          <a:p>
            <a:pPr lvl="0"/>
            <a:r>
              <a:rPr lang="en-GB" noProof="0"/>
              <a:t>Quote on full background image</a:t>
            </a:r>
          </a:p>
          <a:p>
            <a:pPr lvl="0"/>
            <a:r>
              <a:rPr lang="en-GB" noProof="0"/>
              <a:t>Georgia, Italic, 40 pt, centre aligned</a:t>
            </a:r>
          </a:p>
          <a:p>
            <a:pPr lvl="1"/>
            <a:r>
              <a:rPr lang="en-GB" noProof="0"/>
              <a:t>For longer Quotes, Georgia, Italic, 30 pt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102E4235-1D94-B0B0-97E6-75498170299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s-ES"/>
              <a:t>Haga clic en el icono para agregar un elemento gráfico SmartArt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3D8AFA1-041C-D431-55FA-3EA3AEA6C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200" y="5160142"/>
            <a:ext cx="10317600" cy="84215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Author</a:t>
            </a:r>
          </a:p>
          <a:p>
            <a:pPr lvl="1"/>
            <a:endParaRPr lang="de-D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4CFC0D-F6B8-6E72-2F7D-409808024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3585" y="3557170"/>
            <a:ext cx="533353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2FAA5C-4C5C-25C0-8AA2-1268DF92F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141779"/>
      </p:ext>
    </p:extLst>
  </p:cSld>
  <p:clrMapOvr>
    <a:masterClrMapping/>
  </p:clrMapOvr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0803D47-E512-EF06-12E2-B7C74415E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291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0803D47-E512-EF06-12E2-B7C74415E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888" y="409433"/>
            <a:ext cx="6096000" cy="5511942"/>
          </a:xfrm>
        </p:spPr>
        <p:txBody>
          <a:bodyPr vert="horz" anchor="ctr"/>
          <a:lstStyle>
            <a:lvl1pPr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/>
              <a:t>Quote, Georgia, Italic, 30 pt</a:t>
            </a:r>
            <a:br>
              <a:rPr lang="en-GB" noProof="0"/>
            </a:br>
            <a:r>
              <a:rPr lang="en-GB" noProof="0"/>
              <a:t>No more than 5 lines of text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1A2CCA-096A-39D7-4AD8-5CC50BA94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312" y="1843109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5002125"/>
            <a:ext cx="2791902" cy="91925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First Name Surname</a:t>
            </a:r>
          </a:p>
          <a:p>
            <a:pPr lvl="1"/>
            <a:r>
              <a:rPr lang="en-GB" noProof="0"/>
              <a:t>Position</a:t>
            </a:r>
          </a:p>
          <a:p>
            <a:pPr lvl="2"/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65739-CD2F-8DC7-5976-CD1FE8BF3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6579" y="3558941"/>
            <a:ext cx="5347541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AD787F-CA08-939C-59CD-57F8A27451E0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088170"/>
      </p:ext>
    </p:extLst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EC3DABE-D4E5-D351-963E-34FD93396B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366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9EC3DABE-D4E5-D351-963E-34FD93396B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200" y="4012442"/>
            <a:ext cx="10317600" cy="832513"/>
          </a:xfrm>
        </p:spPr>
        <p:txBody>
          <a:bodyPr vert="horz" anchor="b"/>
          <a:lstStyle>
            <a:lvl1pPr algn="ctr"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/>
              <a:t>Short Quote, Georgia, Italic, 30 pt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1736" y="1065186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1736" y="5513697"/>
            <a:ext cx="2828529" cy="59678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First Name Surname</a:t>
            </a:r>
          </a:p>
          <a:p>
            <a:pPr lvl="1"/>
            <a:r>
              <a:rPr lang="en-GB" noProof="0"/>
              <a:t>Position</a:t>
            </a:r>
          </a:p>
          <a:p>
            <a:pPr lvl="2"/>
            <a:endParaRPr lang="de-CH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C43B717-B5B8-6114-C8A3-4E3DC6E2F403}"/>
              </a:ext>
            </a:extLst>
          </p:cNvPr>
          <p:cNvCxnSpPr/>
          <p:nvPr userDrawn="1"/>
        </p:nvCxnSpPr>
        <p:spPr>
          <a:xfrm>
            <a:off x="5376000" y="5179326"/>
            <a:ext cx="144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DA2F4-6869-963F-1C8F-DC9A296EE5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24734D8-8B07-78D5-43B8-8F1E5049E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8099" y="3570460"/>
            <a:ext cx="5324502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CCC7B4-F4B9-6134-9B2E-4BEA839EA568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262485"/>
      </p:ext>
    </p:extLst>
  </p:cSld>
  <p:clrMapOvr>
    <a:masterClrMapping/>
  </p:clrMapOvr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91A3CC9D-C8AC-9800-39AE-668220846C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383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91A3CC9D-C8AC-9800-39AE-668220846C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200" y="1577976"/>
            <a:ext cx="10317600" cy="892270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Thank you!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200" y="3477296"/>
            <a:ext cx="10317600" cy="1789740"/>
          </a:xfrm>
        </p:spPr>
        <p:txBody>
          <a:bodyPr/>
          <a:lstStyle>
            <a:lvl1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5pPr>
            <a:lvl6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6pPr>
            <a:lvl7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7pPr>
            <a:lvl8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8pPr>
            <a:lvl9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noProof="0"/>
              <a:t>Author’s information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AlmaLinux Day - 2026</a:t>
            </a:r>
            <a:endParaRPr lang="en-GB" i="1" noProof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7184D4A-ABC6-73B7-3255-011F9072AA02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0BF81FC-50A5-9498-E3B5-98F185506036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ACF552-8FB0-CAE7-0584-8327FAA9D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2880" y="3557876"/>
            <a:ext cx="533493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7413DAC-6F2A-B640-BB3F-22EB0960C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284588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nect with E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01704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4812D6F-7F2D-9792-3A4B-B9117829B507}"/>
              </a:ext>
            </a:extLst>
          </p:cNvPr>
          <p:cNvSpPr txBox="1"/>
          <p:nvPr userDrawn="1"/>
        </p:nvSpPr>
        <p:spPr>
          <a:xfrm>
            <a:off x="1885666" y="2202954"/>
            <a:ext cx="842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noProof="0">
                <a:solidFill>
                  <a:schemeClr val="tx2"/>
                </a:solidFill>
              </a:rPr>
              <a:t>Connect with ESO</a:t>
            </a:r>
          </a:p>
        </p:txBody>
      </p:sp>
      <p:grpSp>
        <p:nvGrpSpPr>
          <p:cNvPr id="7" name="Icons social media">
            <a:extLst>
              <a:ext uri="{FF2B5EF4-FFF2-40B4-BE49-F238E27FC236}">
                <a16:creationId xmlns:a16="http://schemas.microsoft.com/office/drawing/2014/main" id="{3A749136-AA50-8556-2B2B-1212D11DF3FA}"/>
              </a:ext>
            </a:extLst>
          </p:cNvPr>
          <p:cNvGrpSpPr/>
          <p:nvPr userDrawn="1"/>
        </p:nvGrpSpPr>
        <p:grpSpPr>
          <a:xfrm>
            <a:off x="4692001" y="4037525"/>
            <a:ext cx="2808666" cy="536494"/>
            <a:chOff x="2527782" y="2733756"/>
            <a:chExt cx="2808666" cy="536494"/>
          </a:xfrm>
        </p:grpSpPr>
        <p:pic>
          <p:nvPicPr>
            <p:cNvPr id="10" name="Icon linkedin">
              <a:extLst>
                <a:ext uri="{FF2B5EF4-FFF2-40B4-BE49-F238E27FC236}">
                  <a16:creationId xmlns:a16="http://schemas.microsoft.com/office/drawing/2014/main" id="{1EF6A419-27B0-5B79-B0A3-B0BDAF71C649}"/>
                </a:ext>
              </a:extLst>
            </p:cNvPr>
            <p:cNvPicPr/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12" name="Icon youtube">
              <a:extLst>
                <a:ext uri="{FF2B5EF4-FFF2-40B4-BE49-F238E27FC236}">
                  <a16:creationId xmlns:a16="http://schemas.microsoft.com/office/drawing/2014/main" id="{5EBDB13F-BAC1-1D0C-D007-E0504A0538BD}"/>
                </a:ext>
              </a:extLst>
            </p:cNvPr>
            <p:cNvPicPr/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13" name="Icon twitter">
              <a:extLst>
                <a:ext uri="{FF2B5EF4-FFF2-40B4-BE49-F238E27FC236}">
                  <a16:creationId xmlns:a16="http://schemas.microsoft.com/office/drawing/2014/main" id="{3CCB1F1C-A2A9-87F6-4185-EAB2D0EAE0D0}"/>
                </a:ext>
              </a:extLst>
            </p:cNvPr>
            <p:cNvPicPr/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14" name="Icon instagram">
              <a:extLst>
                <a:ext uri="{FF2B5EF4-FFF2-40B4-BE49-F238E27FC236}">
                  <a16:creationId xmlns:a16="http://schemas.microsoft.com/office/drawing/2014/main" id="{D10581A4-8FC9-7176-FC26-604E4386BEA2}"/>
                </a:ext>
              </a:extLst>
            </p:cNvPr>
            <p:cNvPicPr/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15" name="Icon facebook">
              <a:extLst>
                <a:ext uri="{FF2B5EF4-FFF2-40B4-BE49-F238E27FC236}">
                  <a16:creationId xmlns:a16="http://schemas.microsoft.com/office/drawing/2014/main" id="{905A3959-BC47-7F0A-C7C1-18CBF2C04094}"/>
                </a:ext>
              </a:extLst>
            </p:cNvPr>
            <p:cNvPicPr/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045A2E-5D04-4A34-24D6-B0E5A23C3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AF8119-9B4B-D4F5-3356-ED609084619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6AEBF-45BD-AB32-079A-1B2E5D11E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518" y="3561237"/>
            <a:ext cx="53416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7B467B1-BC6B-C29B-DB91-4D4076C82656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80714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 + info + 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5298FC2-5C65-CDAC-06E8-6185752CB3A8}"/>
              </a:ext>
            </a:extLst>
          </p:cNvPr>
          <p:cNvSpPr txBox="1"/>
          <p:nvPr userDrawn="1"/>
        </p:nvSpPr>
        <p:spPr>
          <a:xfrm>
            <a:off x="899999" y="1762360"/>
            <a:ext cx="10392001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4000" b="1" noProof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AlmaLinux Day - 2026</a:t>
            </a:r>
            <a:endParaRPr lang="en-GB" i="1" noProof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Flags">
            <a:extLst>
              <a:ext uri="{FF2B5EF4-FFF2-40B4-BE49-F238E27FC236}">
                <a16:creationId xmlns:a16="http://schemas.microsoft.com/office/drawing/2014/main" id="{A764F50D-C111-1A06-50CF-DC02335D7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60E6F2-1258-CF2E-7F23-6017DCE2095E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pic>
        <p:nvPicPr>
          <p:cNvPr id="10" name="Pic youtube">
            <a:extLst>
              <a:ext uri="{FF2B5EF4-FFF2-40B4-BE49-F238E27FC236}">
                <a16:creationId xmlns:a16="http://schemas.microsoft.com/office/drawing/2014/main" id="{F5778EB2-EC7E-C944-1A4F-764D740EB17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6329206" y="4912463"/>
            <a:ext cx="263821" cy="266198"/>
          </a:xfrm>
          <a:prstGeom prst="rect">
            <a:avLst/>
          </a:prstGeom>
        </p:spPr>
      </p:pic>
      <p:pic>
        <p:nvPicPr>
          <p:cNvPr id="12" name="Pic linkedin">
            <a:extLst>
              <a:ext uri="{FF2B5EF4-FFF2-40B4-BE49-F238E27FC236}">
                <a16:creationId xmlns:a16="http://schemas.microsoft.com/office/drawing/2014/main" id="{28B71ABF-94C6-D96A-F811-AB42C2ED77F1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6329214" y="4558461"/>
            <a:ext cx="263806" cy="266205"/>
          </a:xfrm>
          <a:prstGeom prst="rect">
            <a:avLst/>
          </a:prstGeom>
        </p:spPr>
      </p:pic>
      <p:pic>
        <p:nvPicPr>
          <p:cNvPr id="13" name="Pic twitter">
            <a:extLst>
              <a:ext uri="{FF2B5EF4-FFF2-40B4-BE49-F238E27FC236}">
                <a16:creationId xmlns:a16="http://schemas.microsoft.com/office/drawing/2014/main" id="{193A1D86-2C61-8597-CC7B-FBC3C56BEEED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6329202" y="4204458"/>
            <a:ext cx="263828" cy="266205"/>
          </a:xfrm>
          <a:prstGeom prst="rect">
            <a:avLst/>
          </a:prstGeom>
        </p:spPr>
      </p:pic>
      <p:pic>
        <p:nvPicPr>
          <p:cNvPr id="14" name="Pic instagram">
            <a:extLst>
              <a:ext uri="{FF2B5EF4-FFF2-40B4-BE49-F238E27FC236}">
                <a16:creationId xmlns:a16="http://schemas.microsoft.com/office/drawing/2014/main" id="{FF2FF84F-FCA8-2DD2-2641-3120179EB4D0}"/>
              </a:ext>
            </a:extLst>
          </p:cNvPr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6328013" y="3850455"/>
            <a:ext cx="266205" cy="266205"/>
          </a:xfrm>
          <a:prstGeom prst="rect">
            <a:avLst/>
          </a:prstGeom>
        </p:spPr>
      </p:pic>
      <p:pic>
        <p:nvPicPr>
          <p:cNvPr id="15" name="Pic facebook">
            <a:extLst>
              <a:ext uri="{FF2B5EF4-FFF2-40B4-BE49-F238E27FC236}">
                <a16:creationId xmlns:a16="http://schemas.microsoft.com/office/drawing/2014/main" id="{5588B66B-7848-FD4D-45A9-05C46263FD12}"/>
              </a:ext>
            </a:extLst>
          </p:cNvPr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6329202" y="3496452"/>
            <a:ext cx="263828" cy="26620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A19D0BF-9500-27CE-3021-6A10627B7F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0451" y="3496452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@ESOAstronomy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822DA17-D0C5-C3B6-7E38-E052863F88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451" y="3850454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@esoastronomy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23B96AF-E31A-3099-DF17-5D8E6ACBE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451" y="4204456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@ESO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D7C44FA6-0C68-7C62-FB9A-E592FB06B6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0451" y="4558458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err="1"/>
              <a:t>european</a:t>
            </a:r>
            <a:r>
              <a:rPr lang="en-GB" noProof="0"/>
              <a:t>-southern-observatory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F0007E12-939A-F866-DC2D-DE999A871D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451" y="4912459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@ESOobservatory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DC22D2D-5C3B-1EB3-466A-9E78C49AB9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" y="3496452"/>
            <a:ext cx="4938751" cy="1682212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Author’s info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D656607-9460-0FBB-C6E7-86922BA97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518" y="3561237"/>
            <a:ext cx="53416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0F58-7413-92B5-091D-2524216F36BA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056484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F73511-5300-CCC6-5C11-A8FDAEBF7B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768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F73511-5300-CCC6-5C11-A8FDAEBF7B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There could be a </a:t>
            </a:r>
            <a:br>
              <a:rPr lang="en-GB" noProof="0"/>
            </a:br>
            <a:r>
              <a:rPr lang="en-GB" noProof="0"/>
              <a:t>section title as well.</a:t>
            </a:r>
            <a:br>
              <a:rPr lang="en-GB" noProof="0"/>
            </a:br>
            <a:r>
              <a:rPr lang="en-GB" noProof="0"/>
              <a:t>Arial Bold, 40 pt, blue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957A0-AB22-3832-DD70-E9DDB209C553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035807-A58D-C6A4-D7C0-1E12619E1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37D7-F11D-6494-2E15-335F7B85337B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844858"/>
      </p:ext>
    </p:extLst>
  </p:cSld>
  <p:clrMapOvr>
    <a:masterClrMapping/>
  </p:clrMapOvr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01D42DD-BF1C-4A99-B120-779D2C800118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28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18884" y="451141"/>
            <a:ext cx="497477" cy="64778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E82346-05BA-CCC7-D114-7954D9FACF3F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0C562AB-F20A-0117-8ABB-4C6CAE32B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873F94-186D-3156-FEFA-3F0B7F845A2A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7903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D0155401-1AEB-1D20-0D21-BFCA0D159CD7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s-ES"/>
              <a:t>Haga clic en el icono para agregar un elemento gráfico SmartArt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4B34766-A3BB-4165-CC57-2BE3C22A1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3450F8-6306-9500-F151-BDB197503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237911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Text on full background image</a:t>
            </a:r>
          </a:p>
          <a:p>
            <a:pPr lvl="0"/>
            <a:r>
              <a:rPr lang="en-GB" noProof="0"/>
              <a:t>Arial, 24 pt, white, centre aligned</a:t>
            </a:r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433C8CD0-D1FB-D1D7-F1A0-5048999E0FED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s-ES"/>
              <a:t>Haga clic en el icono para agregar un elemento gráfico SmartArt</a:t>
            </a:r>
            <a:endParaRPr lang="de-C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5A207C-46C0-F407-78B2-6640ADE3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C000D7-8B88-2B9E-A1D0-2A106D9C7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26489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B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0D47E81-E9A6-BB7A-A5AC-082A992B8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/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Text on blue background</a:t>
            </a:r>
          </a:p>
          <a:p>
            <a:pPr lvl="0"/>
            <a:r>
              <a:rPr lang="en-GB" noProof="0"/>
              <a:t>Arial, 24 pt, white, centre aligned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884E-30FD-BE94-EB74-D5EBDFB37F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AlmaLinux Day - 2026</a:t>
            </a:r>
            <a:endParaRPr lang="en-GB" i="1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C1DCEA-8A03-ED66-EC67-A829554C2C67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01649B5-7285-2559-21A4-3C609DF08973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24DA13-9979-4452-B6DE-309D7DC6A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2880" y="3557876"/>
            <a:ext cx="533493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5F86A8-A2DE-F488-BBD2-CF6F75328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474498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>
                <a:solidFill>
                  <a:schemeClr val="tx1"/>
                </a:solidFill>
                <a:effectLst/>
                <a:latin typeface="+mn-lt"/>
              </a:defRPr>
            </a:lvl9pPr>
          </a:lstStyle>
          <a:p>
            <a:pPr lvl="0"/>
            <a:r>
              <a:rPr lang="en-GB" noProof="0"/>
              <a:t>1-Column Text + white background</a:t>
            </a:r>
          </a:p>
          <a:p>
            <a:pPr lvl="0"/>
            <a:r>
              <a:rPr lang="en-GB" noProof="0"/>
              <a:t>Arial Bold, 24 pt, white, centre aligned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A77A81-4D96-818A-C166-E1A70E33BA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5B547A-BEF3-D0B6-BB29-EF55FF35F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6665" y="3569026"/>
            <a:ext cx="532737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0A0426-815F-60A6-72EE-5C21B4DEC1E5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234015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2016000"/>
            <a:ext cx="10317164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Copy Arial, 18 pt</a:t>
            </a:r>
          </a:p>
          <a:p>
            <a:pPr lvl="1"/>
            <a:r>
              <a:rPr lang="en-GB" noProof="0"/>
              <a:t>First Bullet, 18 pt</a:t>
            </a:r>
          </a:p>
          <a:p>
            <a:pPr lvl="2"/>
            <a:r>
              <a:rPr lang="en-GB" noProof="0"/>
              <a:t>Second Bullet, 18 pt</a:t>
            </a:r>
          </a:p>
          <a:p>
            <a:pPr lvl="3"/>
            <a:r>
              <a:rPr lang="en-GB" noProof="0"/>
              <a:t>Subheading Arial bold, 18 pt</a:t>
            </a:r>
          </a:p>
          <a:p>
            <a:pPr lvl="4"/>
            <a:r>
              <a:rPr lang="en-GB" noProof="0"/>
              <a:t>Subheading Arial bold, 24 pt</a:t>
            </a:r>
          </a:p>
          <a:p>
            <a:pPr lvl="5"/>
            <a:r>
              <a:rPr lang="en-GB" noProof="0"/>
              <a:t>Quote, 24 pt, orange</a:t>
            </a:r>
          </a:p>
          <a:p>
            <a:pPr lvl="6"/>
            <a:r>
              <a:rPr lang="en-GB" noProof="0"/>
              <a:t>Copy Arial, 18 pt</a:t>
            </a:r>
          </a:p>
          <a:p>
            <a:pPr lvl="7"/>
            <a:r>
              <a:rPr lang="en-GB" noProof="0"/>
              <a:t>Copy Arial, 18 pt</a:t>
            </a:r>
          </a:p>
          <a:p>
            <a:pPr lvl="8"/>
            <a:r>
              <a:rPr lang="en-GB" noProof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812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/>
              <a:t>Headline add-on, Arial Italic, 18 pt, orange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813303C-C1E6-DEEA-79FE-604C62A23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22A8D-1DBE-BD85-92F3-EFE59AC18E5D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57814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D6331505-9ECA-3956-1067-E87CC20DB7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1918892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3" imgW="410" imgH="409" progId="TCLayout.ActiveDocument.1">
                  <p:embed/>
                </p:oleObj>
              </mc:Choice>
              <mc:Fallback>
                <p:oleObj name="think-cell Folie" r:id="rId33" imgW="410" imgH="409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D6331505-9ECA-3956-1067-E87CC20DB7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430F5F-5EE6-7217-0204-9D76CC0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Headline Arial bold, 30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1FBA3B-4EF4-7A72-C915-876AFB7AA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625" y="2014538"/>
            <a:ext cx="10317164" cy="3906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Copy Arial, 18 pt</a:t>
            </a:r>
          </a:p>
          <a:p>
            <a:pPr lvl="1"/>
            <a:r>
              <a:rPr lang="en-GB" noProof="0"/>
              <a:t>First Bullet, 18 pt</a:t>
            </a:r>
          </a:p>
          <a:p>
            <a:pPr lvl="2"/>
            <a:r>
              <a:rPr lang="en-GB" noProof="0"/>
              <a:t>Second Bullet, 18 pt</a:t>
            </a:r>
          </a:p>
          <a:p>
            <a:pPr lvl="3"/>
            <a:r>
              <a:rPr lang="en-GB" noProof="0"/>
              <a:t>Subheading Arial bold, 18 pt</a:t>
            </a:r>
          </a:p>
          <a:p>
            <a:pPr lvl="4"/>
            <a:r>
              <a:rPr lang="en-GB" noProof="0"/>
              <a:t>Subheading Arial bold, 24 pt</a:t>
            </a:r>
          </a:p>
          <a:p>
            <a:pPr lvl="5"/>
            <a:r>
              <a:rPr lang="en-GB" noProof="0"/>
              <a:t>Quote, 24 pt, orange</a:t>
            </a:r>
          </a:p>
          <a:p>
            <a:pPr lvl="6"/>
            <a:r>
              <a:rPr lang="en-GB" noProof="0"/>
              <a:t>Copy Arial, 18 pt</a:t>
            </a:r>
          </a:p>
          <a:p>
            <a:pPr lvl="7"/>
            <a:r>
              <a:rPr lang="en-GB" noProof="0"/>
              <a:t>Copy Arial, 18 pt</a:t>
            </a:r>
          </a:p>
          <a:p>
            <a:pPr lvl="8"/>
            <a:r>
              <a:rPr lang="en-GB" noProof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44BAAE-B800-7FD6-3DA7-97327451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6625" y="6532505"/>
            <a:ext cx="5147376" cy="175312"/>
          </a:xfrm>
          <a:prstGeom prst="rect">
            <a:avLst/>
          </a:prstGeom>
        </p:spPr>
        <p:txBody>
          <a:bodyPr vert="horz" lIns="0" tIns="0" rIns="0" bIns="18000" rtlCol="0" anchor="b">
            <a:noAutofit/>
          </a:bodyPr>
          <a:lstStyle>
            <a:lvl1pPr algn="l">
              <a:defRPr sz="900" i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AlmaLinux Day - 2026</a:t>
            </a:r>
            <a:endParaRPr lang="en-GB" i="1" noProof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3DEE3F7-A4A5-97B4-1A51-BC68FBBF3DCB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F986432C-5575-7D1B-27F5-31B6D699A41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ECF14B-8906-1F35-8706-ADE4F50C4CB2}"/>
              </a:ext>
            </a:extLst>
          </p:cNvPr>
          <p:cNvSpPr txBox="1"/>
          <p:nvPr userDrawn="1"/>
        </p:nvSpPr>
        <p:spPr>
          <a:xfrm>
            <a:off x="5337270" y="1809178"/>
            <a:ext cx="1695355" cy="102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5E7D917-1DA2-1D17-CA57-6D03E4089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40655A-129B-FC48-1858-C7C4EA66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0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53" r:id="rId9"/>
    <p:sldLayoutId id="214748365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81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2" r:id="rId30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4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1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8000"/>
        </a:lnSpc>
        <a:spcBef>
          <a:spcPts val="1200"/>
        </a:spcBef>
        <a:buClr>
          <a:schemeClr val="tx2"/>
        </a:buClr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1000"/>
        </a:lnSpc>
        <a:spcBef>
          <a:spcPts val="1200"/>
        </a:spcBef>
        <a:buClr>
          <a:schemeClr val="bg2"/>
        </a:buClr>
        <a:buFont typeface="Arial" panose="020B0604020202020204" pitchFamily="34" charset="0"/>
        <a:buNone/>
        <a:defRPr sz="2400" i="1" kern="1200">
          <a:solidFill>
            <a:schemeClr val="bg2"/>
          </a:solidFill>
          <a:latin typeface="Georgia" panose="02040502050405020303" pitchFamily="18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90" userDrawn="1">
          <p15:clr>
            <a:srgbClr val="F26B43"/>
          </p15:clr>
        </p15:guide>
        <p15:guide id="5" pos="886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476" userDrawn="1">
          <p15:clr>
            <a:srgbClr val="F26B43"/>
          </p15:clr>
        </p15:guide>
        <p15:guide id="8" pos="1772" userDrawn="1">
          <p15:clr>
            <a:srgbClr val="F26B43"/>
          </p15:clr>
        </p15:guide>
        <p15:guide id="9" pos="2067" userDrawn="1">
          <p15:clr>
            <a:srgbClr val="F26B43"/>
          </p15:clr>
        </p15:guide>
        <p15:guide id="10" pos="2363" userDrawn="1">
          <p15:clr>
            <a:srgbClr val="F26B43"/>
          </p15:clr>
        </p15:guide>
        <p15:guide id="11" pos="2658" userDrawn="1">
          <p15:clr>
            <a:srgbClr val="F26B43"/>
          </p15:clr>
        </p15:guide>
        <p15:guide id="12" pos="2953" userDrawn="1">
          <p15:clr>
            <a:srgbClr val="F26B43"/>
          </p15:clr>
        </p15:guide>
        <p15:guide id="13" pos="3249" userDrawn="1">
          <p15:clr>
            <a:srgbClr val="F26B43"/>
          </p15:clr>
        </p15:guide>
        <p15:guide id="14" pos="3544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35" userDrawn="1">
          <p15:clr>
            <a:srgbClr val="F26B43"/>
          </p15:clr>
        </p15:guide>
        <p15:guide id="17" pos="4430" userDrawn="1">
          <p15:clr>
            <a:srgbClr val="F26B43"/>
          </p15:clr>
        </p15:guide>
        <p15:guide id="18" pos="4726" userDrawn="1">
          <p15:clr>
            <a:srgbClr val="F26B43"/>
          </p15:clr>
        </p15:guide>
        <p15:guide id="19" pos="5021" userDrawn="1">
          <p15:clr>
            <a:srgbClr val="F26B43"/>
          </p15:clr>
        </p15:guide>
        <p15:guide id="20" pos="5316" userDrawn="1">
          <p15:clr>
            <a:srgbClr val="F26B43"/>
          </p15:clr>
        </p15:guide>
        <p15:guide id="21" pos="5612" userDrawn="1">
          <p15:clr>
            <a:srgbClr val="F26B43"/>
          </p15:clr>
        </p15:guide>
        <p15:guide id="22" pos="5907" userDrawn="1">
          <p15:clr>
            <a:srgbClr val="F26B43"/>
          </p15:clr>
        </p15:guide>
        <p15:guide id="23" pos="6203" userDrawn="1">
          <p15:clr>
            <a:srgbClr val="F26B43"/>
          </p15:clr>
        </p15:guide>
        <p15:guide id="24" pos="6498" userDrawn="1">
          <p15:clr>
            <a:srgbClr val="F26B43"/>
          </p15:clr>
        </p15:guide>
        <p15:guide id="25" pos="6793" userDrawn="1">
          <p15:clr>
            <a:srgbClr val="F26B43"/>
          </p15:clr>
        </p15:guide>
        <p15:guide id="26" pos="7089" userDrawn="1">
          <p15:clr>
            <a:srgbClr val="F26B43"/>
          </p15:clr>
        </p15:guide>
        <p15:guide id="27" pos="7384" userDrawn="1">
          <p15:clr>
            <a:srgbClr val="F26B43"/>
          </p15:clr>
        </p15:guide>
        <p15:guide id="28" orient="horz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orient="horz" pos="249" userDrawn="1">
          <p15:clr>
            <a:srgbClr val="F26B43"/>
          </p15:clr>
        </p15:guide>
        <p15:guide id="31" orient="horz" pos="40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hyperlink" Target="mailto:pszubiak@eso.org" TargetMode="External"/><Relationship Id="rId5" Type="http://schemas.openxmlformats.org/officeDocument/2006/relationships/hyperlink" Target="mailto:fpellegr@eso.org" TargetMode="Externa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8566E0C-FA6E-54A2-225D-2AF65AECB4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649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8566E0C-FA6E-54A2-225D-2AF65AECB4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099AAC83-6D97-6BEC-F0E9-9B61E2688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>
                <a:solidFill>
                  <a:schemeClr val="dk2"/>
                </a:solidFill>
                <a:ea typeface="+mj-lt"/>
                <a:cs typeface="+mj-lt"/>
              </a:rPr>
              <a:t>The Extremely Large Telescope: standing on the shoulder of Open Source and </a:t>
            </a:r>
            <a:r>
              <a:rPr lang="en-GB" b="0" err="1">
                <a:solidFill>
                  <a:schemeClr val="dk2"/>
                </a:solidFill>
                <a:ea typeface="+mj-lt"/>
                <a:cs typeface="+mj-lt"/>
              </a:rPr>
              <a:t>AlmaLinux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C57B5CD-E0DE-E06E-AA7B-0AFFC18732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i="0">
                <a:ea typeface="+mn-lt"/>
                <a:cs typeface="+mn-lt"/>
              </a:rPr>
              <a:t>How open source will help the biggest telescope see the cosmos</a:t>
            </a:r>
          </a:p>
          <a:p>
            <a:r>
              <a:rPr lang="en-GB" sz="1800" i="0">
                <a:cs typeface="Arial"/>
              </a:rPr>
              <a:t>Federico (</a:t>
            </a:r>
            <a:r>
              <a:rPr lang="en-GB" sz="1800" i="0">
                <a:cs typeface="Arial"/>
                <a:hlinkClick r:id="rId5"/>
              </a:rPr>
              <a:t>fpellegr@eso.org</a:t>
            </a:r>
            <a:r>
              <a:rPr lang="en-GB" sz="1800" i="0">
                <a:cs typeface="Arial"/>
              </a:rPr>
              <a:t>), Piotr (</a:t>
            </a:r>
            <a:r>
              <a:rPr lang="en-GB" sz="1800" i="0">
                <a:cs typeface="Arial"/>
                <a:hlinkClick r:id="rId6"/>
              </a:rPr>
              <a:t>pszubiak@eso.org</a:t>
            </a:r>
            <a:r>
              <a:rPr lang="en-GB" sz="1800" i="0">
                <a:cs typeface="Arial"/>
              </a:rPr>
              <a:t>)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D97568-A082-0238-0616-D1B047216E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Data Classification: ESO CONFIDENTIAL/INTERNAL/PUBLIC, ESO-XXXXXX v.X (doc nr, version)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B839C5-65AC-0F69-A1BC-F19E28C71D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AlmaLinux Day - 2026</a:t>
            </a:r>
          </a:p>
        </p:txBody>
      </p:sp>
    </p:spTree>
    <p:extLst>
      <p:ext uri="{BB962C8B-B14F-4D97-AF65-F5344CB8AC3E}">
        <p14:creationId xmlns:p14="http://schemas.microsoft.com/office/powerpoint/2010/main" val="61311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6E384-07EB-B58D-8913-5B899209A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64E6-B3B9-35F1-90E1-48BCB9AB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cs typeface="Arial"/>
              </a:rPr>
              <a:t>ELT Development Environment</a:t>
            </a:r>
            <a:endParaRPr lang="en-US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CA1AB-B501-DD49-7E3F-752C38F5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45A3E8-ED81-8D14-056E-FC68583A7F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9FFC39C-65E2-88DA-5301-4DDC2C327220}"/>
              </a:ext>
            </a:extLst>
          </p:cNvPr>
          <p:cNvSpPr txBox="1">
            <a:spLocks/>
          </p:cNvSpPr>
          <p:nvPr/>
        </p:nvSpPr>
        <p:spPr>
          <a:xfrm>
            <a:off x="795243" y="1498714"/>
            <a:ext cx="10317164" cy="4671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Linux distribution for ELT Control Software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RPM based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 dirty="0">
                <a:cs typeface="Arial"/>
              </a:rPr>
              <a:t>ELT </a:t>
            </a:r>
            <a:r>
              <a:rPr lang="en-US" dirty="0" err="1">
                <a:cs typeface="Arial"/>
              </a:rPr>
              <a:t>DevEnv</a:t>
            </a:r>
            <a:r>
              <a:rPr lang="en-US" dirty="0">
                <a:cs typeface="Arial"/>
              </a:rPr>
              <a:t> is a customized base OS (CentOS, Fedora, </a:t>
            </a:r>
            <a:r>
              <a:rPr lang="en-US" dirty="0" err="1">
                <a:cs typeface="Arial"/>
              </a:rPr>
              <a:t>AlmaLinux</a:t>
            </a:r>
            <a:r>
              <a:rPr lang="en-US" dirty="0">
                <a:cs typeface="Arial"/>
              </a:rPr>
              <a:t>)</a:t>
            </a:r>
            <a:endParaRPr lang="en-US" dirty="0">
              <a:ea typeface="+mn-lt"/>
              <a:cs typeface="+mn-lt"/>
            </a:endParaRP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Our goal is to extend the base distribution instead of customizing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We are close to be 100% Open Source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Main technologies</a:t>
            </a:r>
            <a:endParaRPr lang="en-GB"/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 dirty="0">
                <a:cs typeface="Arial"/>
              </a:rPr>
              <a:t>C/C++ and Python, </a:t>
            </a:r>
            <a:r>
              <a:rPr lang="en-GB" dirty="0" err="1">
                <a:cs typeface="Arial"/>
              </a:rPr>
              <a:t>waf</a:t>
            </a:r>
            <a:r>
              <a:rPr lang="en-GB" dirty="0">
                <a:cs typeface="Arial"/>
              </a:rPr>
              <a:t>/</a:t>
            </a:r>
            <a:r>
              <a:rPr lang="en-GB" dirty="0" err="1">
                <a:cs typeface="Arial"/>
              </a:rPr>
              <a:t>wtools</a:t>
            </a:r>
            <a:endParaRPr lang="en-GB" dirty="0">
              <a:cs typeface="Arial"/>
            </a:endParaRP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cs typeface="Arial"/>
              </a:rPr>
              <a:t>Qt, KDE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 dirty="0" err="1">
                <a:cs typeface="Arial"/>
              </a:rPr>
              <a:t>Opc</a:t>
            </a:r>
            <a:r>
              <a:rPr lang="en-GB" dirty="0">
                <a:cs typeface="Arial"/>
              </a:rPr>
              <a:t> UA, DDS, </a:t>
            </a:r>
            <a:r>
              <a:rPr lang="en-GB" dirty="0" err="1">
                <a:cs typeface="Arial"/>
              </a:rPr>
              <a:t>Protobuffer</a:t>
            </a:r>
          </a:p>
          <a:p>
            <a:pPr marL="172720" lvl="1" indent="-17272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172720" lvl="1" indent="-172720">
              <a:buFont typeface="Arial"/>
              <a:buChar char="•"/>
            </a:pPr>
            <a:endParaRPr lang="en-GB">
              <a:cs typeface="Arial"/>
            </a:endParaRPr>
          </a:p>
        </p:txBody>
      </p:sp>
      <p:pic>
        <p:nvPicPr>
          <p:cNvPr id="7" name="Picture 6" descr="Tux (mascot) - Wikipedia">
            <a:extLst>
              <a:ext uri="{FF2B5EF4-FFF2-40B4-BE49-F238E27FC236}">
                <a16:creationId xmlns:a16="http://schemas.microsoft.com/office/drawing/2014/main" id="{DA27D2D4-56D5-F6E7-CCE7-2B47E69D9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938" y="297764"/>
            <a:ext cx="995955" cy="114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5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C8BA0-7E1C-1A71-0638-13B6AD5FD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FB10F-9AED-E3FC-4C56-8B3B4FED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cs typeface="Arial"/>
              </a:rPr>
              <a:t>Challenges in Open Source-Based Projects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BA762-0009-767D-EC15-6598EC67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8B067B8-54DA-94AF-9869-73942255C7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17FEC57B-98CC-723D-9182-90587DBE0858}"/>
              </a:ext>
            </a:extLst>
          </p:cNvPr>
          <p:cNvSpPr txBox="1">
            <a:spLocks/>
          </p:cNvSpPr>
          <p:nvPr/>
        </p:nvSpPr>
        <p:spPr>
          <a:xfrm>
            <a:off x="815165" y="1712871"/>
            <a:ext cx="10317164" cy="4671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The word "support" makes management slightly… uncomfortable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Contribution back to upstream projects may require a major effort</a:t>
            </a:r>
            <a:endParaRPr lang="en-US">
              <a:ea typeface="+mn-lt"/>
              <a:cs typeface="+mn-lt"/>
            </a:endParaRPr>
          </a:p>
          <a:p>
            <a:pPr marL="172720" lvl="1" indent="-17272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Unexpected changes in project licensing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Redis, Terraform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Project get abandoned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 dirty="0">
                <a:ea typeface="+mn-lt"/>
                <a:cs typeface="+mn-lt"/>
              </a:rPr>
              <a:t>Main contributor lost interest i.e., </a:t>
            </a:r>
            <a:r>
              <a:rPr lang="en-GB" dirty="0" err="1">
                <a:ea typeface="+mn-lt"/>
                <a:cs typeface="+mn-lt"/>
              </a:rPr>
              <a:t>bumpversion</a:t>
            </a:r>
            <a:r>
              <a:rPr lang="en-GB" dirty="0">
                <a:ea typeface="+mn-lt"/>
                <a:cs typeface="+mn-lt"/>
              </a:rPr>
              <a:t> and bump2version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ea typeface="+mn-lt"/>
                <a:cs typeface="+mn-lt"/>
              </a:rPr>
              <a:t>Companies change their mind i.e., CentOS 8 (that was a hard punch for us)</a:t>
            </a:r>
          </a:p>
          <a:p>
            <a:pPr marL="172720" lvl="1" indent="-172720">
              <a:buFont typeface="Arial"/>
              <a:buChar char="•"/>
            </a:pPr>
            <a:endParaRPr lang="en-GB">
              <a:cs typeface="Arial"/>
            </a:endParaRPr>
          </a:p>
          <a:p>
            <a:pPr marL="341630" lvl="2" indent="0">
              <a:buClr>
                <a:srgbClr val="FFA300"/>
              </a:buClr>
              <a:buNone/>
            </a:pPr>
            <a:endParaRPr lang="en-GB">
              <a:ea typeface="+mn-lt"/>
              <a:cs typeface="+mn-lt"/>
            </a:endParaRPr>
          </a:p>
          <a:p>
            <a:pPr marL="172720" lvl="1" indent="-172720">
              <a:buClr>
                <a:srgbClr val="0077BE"/>
              </a:buClr>
              <a:buFont typeface="Arial,Sans-Serif"/>
              <a:buChar char="•"/>
            </a:pPr>
            <a:endParaRPr lang="en-GB">
              <a:cs typeface="Arial"/>
            </a:endParaRPr>
          </a:p>
          <a:p>
            <a:pPr marL="172720" lvl="1" indent="-172720">
              <a:buFont typeface="Arial"/>
              <a:buChar char="•"/>
            </a:pP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4237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22F7E-D759-A9DF-2B0B-DCF43E53C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8BE3D-6091-D368-C5E9-59D6A4C5A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cs typeface="Arial"/>
              </a:rPr>
              <a:t>Why </a:t>
            </a:r>
            <a:r>
              <a:rPr lang="en-GB" b="0" err="1">
                <a:cs typeface="Arial"/>
              </a:rPr>
              <a:t>AlmaLinux</a:t>
            </a:r>
            <a:r>
              <a:rPr lang="en-GB" b="0">
                <a:cs typeface="Arial"/>
              </a:rPr>
              <a:t> as Base OS for ELT? </a:t>
            </a:r>
            <a:endParaRPr lang="en-US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258B9-6BE6-E454-95C5-372FF6C6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C0CE17-C100-EA7B-B459-F8B26AD378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A22A3BE3-EA5E-5597-79BE-A0FA0E2D4BDA}"/>
              </a:ext>
            </a:extLst>
          </p:cNvPr>
          <p:cNvSpPr txBox="1">
            <a:spLocks/>
          </p:cNvSpPr>
          <p:nvPr/>
        </p:nvSpPr>
        <p:spPr>
          <a:xfrm>
            <a:off x="815165" y="1712871"/>
            <a:ext cx="10317164" cy="4671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Predictable update policy</a:t>
            </a:r>
          </a:p>
          <a:p>
            <a:pPr marL="172720" lvl="1" indent="-172720">
              <a:buFont typeface="Arial"/>
              <a:buChar char="•"/>
            </a:pPr>
            <a:r>
              <a:rPr lang="en-GB" dirty="0">
                <a:ea typeface="+mn-lt"/>
                <a:cs typeface="+mn-lt"/>
              </a:rPr>
              <a:t>Awesome </a:t>
            </a:r>
            <a:r>
              <a:rPr lang="en-GB" dirty="0" err="1">
                <a:ea typeface="+mn-lt"/>
                <a:cs typeface="+mn-lt"/>
              </a:rPr>
              <a:t>AlmaLinux</a:t>
            </a:r>
            <a:r>
              <a:rPr lang="en-GB" dirty="0">
                <a:ea typeface="+mn-lt"/>
                <a:cs typeface="+mn-lt"/>
              </a:rPr>
              <a:t> Team and community around!</a:t>
            </a:r>
            <a:endParaRPr lang="en-US" dirty="0">
              <a:ea typeface="+mn-lt"/>
              <a:cs typeface="+mn-lt"/>
            </a:endParaRPr>
          </a:p>
          <a:p>
            <a:pPr marL="172720" lvl="1" indent="-17272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Super fast delivery of updates and releases</a:t>
            </a:r>
            <a:endParaRPr lang="en-US" dirty="0"/>
          </a:p>
          <a:p>
            <a:pPr marL="172720" lvl="1" indent="-172720">
              <a:buFont typeface="Arial"/>
              <a:buChar char="•"/>
            </a:pPr>
            <a:r>
              <a:rPr lang="en-GB" dirty="0">
                <a:ea typeface="+mn-lt"/>
                <a:cs typeface="+mn-lt"/>
              </a:rPr>
              <a:t>Support for hardware removed from RHEL (including </a:t>
            </a:r>
            <a:r>
              <a:rPr lang="en-GB" dirty="0" err="1">
                <a:ea typeface="+mn-lt"/>
                <a:cs typeface="+mn-lt"/>
              </a:rPr>
              <a:t>AlmaLinux</a:t>
            </a:r>
            <a:r>
              <a:rPr lang="en-GB" dirty="0">
                <a:ea typeface="+mn-lt"/>
                <a:cs typeface="+mn-lt"/>
              </a:rPr>
              <a:t> 10 x86_64-v2 arch)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cs typeface="Arial"/>
              </a:rPr>
              <a:t>ABI compatibility is more sustainable than 1:1 rebuild of RHEL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cs typeface="Arial"/>
              </a:rPr>
              <a:t>Some fixes land faster on </a:t>
            </a:r>
            <a:r>
              <a:rPr lang="en-GB" dirty="0" err="1">
                <a:cs typeface="Arial"/>
              </a:rPr>
              <a:t>AlmaLinux</a:t>
            </a:r>
            <a:r>
              <a:rPr lang="en-GB" dirty="0">
                <a:cs typeface="Arial"/>
              </a:rPr>
              <a:t> than the upstream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endParaRPr lang="en-GB">
              <a:cs typeface="Arial"/>
            </a:endParaRPr>
          </a:p>
          <a:p>
            <a:pPr marL="172720" lvl="1" indent="-172720">
              <a:buFont typeface="Arial,Sans-Serif"/>
              <a:buChar char="•"/>
            </a:pPr>
            <a:endParaRPr lang="en-GB">
              <a:cs typeface="Arial"/>
            </a:endParaRPr>
          </a:p>
          <a:p>
            <a:pPr marL="172720" lvl="1" indent="-172720">
              <a:buFont typeface="Arial"/>
              <a:buChar char="•"/>
            </a:pPr>
            <a:endParaRPr lang="en-GB">
              <a:cs typeface="Arial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1EE9AE8-E954-9874-2D78-2CC8A0975B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24040" y="381677"/>
            <a:ext cx="937705" cy="96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5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FA9C4-B9AB-E5DC-D933-7E79DAA91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web page&#10;&#10;AI-generated content may be incorrect.">
            <a:extLst>
              <a:ext uri="{FF2B5EF4-FFF2-40B4-BE49-F238E27FC236}">
                <a16:creationId xmlns:a16="http://schemas.microsoft.com/office/drawing/2014/main" id="{B6984D1A-2B8D-7408-A834-A250A30D80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46" t="40240" r="4826"/>
          <a:stretch>
            <a:fillRect/>
          </a:stretch>
        </p:blipFill>
        <p:spPr>
          <a:xfrm>
            <a:off x="6223214" y="4048937"/>
            <a:ext cx="5642419" cy="1875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DE6747-E7CF-188E-4BB1-1F9790EA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cs typeface="Arial"/>
              </a:rPr>
              <a:t>Building ELT Development Environment </a:t>
            </a:r>
            <a:endParaRPr lang="en-US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9E487-2A39-BF75-D761-DC781B936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8AEFF41-65E0-5B7A-4D8F-EF6597F99A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0BE66BA-37CB-02D2-0C9F-B1E6A704C5F0}"/>
              </a:ext>
            </a:extLst>
          </p:cNvPr>
          <p:cNvSpPr txBox="1">
            <a:spLocks/>
          </p:cNvSpPr>
          <p:nvPr/>
        </p:nvSpPr>
        <p:spPr>
          <a:xfrm>
            <a:off x="815165" y="1712871"/>
            <a:ext cx="10317164" cy="38068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Tools for building our distribution are evolving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 dirty="0">
                <a:ea typeface="+mn-lt"/>
                <a:cs typeface="+mn-lt"/>
              </a:rPr>
              <a:t>fpm and alien -&gt; SPEC + </a:t>
            </a:r>
            <a:r>
              <a:rPr lang="en-US" dirty="0" err="1">
                <a:ea typeface="+mn-lt"/>
                <a:cs typeface="+mn-lt"/>
              </a:rPr>
              <a:t>rpmbuild</a:t>
            </a:r>
            <a:r>
              <a:rPr lang="en-US" dirty="0">
                <a:ea typeface="+mn-lt"/>
                <a:cs typeface="+mn-lt"/>
              </a:rPr>
              <a:t> -&gt; SPEC + mock -&gt; OBS -&gt; ??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ea typeface="+mn-lt"/>
                <a:cs typeface="+mn-lt"/>
              </a:rPr>
              <a:t>All software build in isolation from source</a:t>
            </a:r>
          </a:p>
          <a:p>
            <a:pPr marL="172720" lvl="1" indent="-17272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Open Build Service from SUSE is our "</a:t>
            </a:r>
            <a:r>
              <a:rPr lang="en-US" dirty="0" err="1">
                <a:ea typeface="+mn-lt"/>
                <a:cs typeface="+mn-lt"/>
              </a:rPr>
              <a:t>Wunderwaffe</a:t>
            </a:r>
            <a:r>
              <a:rPr lang="en-US" dirty="0">
                <a:ea typeface="+mn-lt"/>
                <a:cs typeface="+mn-lt"/>
              </a:rPr>
              <a:t>"</a:t>
            </a:r>
            <a:endParaRPr lang="en-US" dirty="0"/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cs typeface="Arial"/>
              </a:rPr>
              <a:t>OBS understands the dependency tree and triggers rebuilds automatically</a:t>
            </a:r>
          </a:p>
          <a:p>
            <a:pPr marL="514350" lvl="2" indent="-172720">
              <a:buFont typeface="Wingdings"/>
              <a:buChar char="§"/>
            </a:pPr>
            <a:r>
              <a:rPr lang="en-GB">
                <a:cs typeface="Arial"/>
              </a:rPr>
              <a:t>Web UI - "Citizen packaging" via Request workflow</a:t>
            </a:r>
          </a:p>
          <a:p>
            <a:pPr marL="514350" lvl="2" indent="-172720">
              <a:buFont typeface="Wingdings"/>
              <a:buChar char="§"/>
            </a:pPr>
            <a:r>
              <a:rPr lang="en-GB">
                <a:cs typeface="Arial"/>
              </a:rPr>
              <a:t>Possible to build against multiple distributions</a:t>
            </a:r>
          </a:p>
          <a:p>
            <a:pPr marL="514350" lvl="2" indent="-172720">
              <a:buFont typeface="Wingdings"/>
              <a:buChar char="§"/>
            </a:pPr>
            <a:r>
              <a:rPr lang="en-GB">
                <a:cs typeface="Arial"/>
              </a:rPr>
              <a:t>Integration via hooks and REST API</a:t>
            </a:r>
          </a:p>
          <a:p>
            <a:pPr marL="172720" lvl="1" indent="-172720">
              <a:buClr>
                <a:srgbClr val="0077BE"/>
              </a:buClr>
              <a:buFont typeface="Arial,Sans-Serif"/>
              <a:buChar char="•"/>
            </a:pPr>
            <a:endParaRPr lang="en-GB">
              <a:cs typeface="Arial"/>
            </a:endParaRPr>
          </a:p>
          <a:p>
            <a:pPr marL="172720" lvl="1" indent="-172720">
              <a:buClr>
                <a:srgbClr val="0077BE"/>
              </a:buClr>
              <a:buFont typeface="Arial"/>
              <a:buChar char="•"/>
            </a:pPr>
            <a:endParaRPr lang="en-GB">
              <a:cs typeface="Arial"/>
            </a:endParaRPr>
          </a:p>
        </p:txBody>
      </p:sp>
      <p:pic>
        <p:nvPicPr>
          <p:cNvPr id="3" name="Picture 2" descr="Search - openSUSE Build Service">
            <a:extLst>
              <a:ext uri="{FF2B5EF4-FFF2-40B4-BE49-F238E27FC236}">
                <a16:creationId xmlns:a16="http://schemas.microsoft.com/office/drawing/2014/main" id="{B2B0F4F3-8A43-5226-2FE9-F814CA22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501" y="174117"/>
            <a:ext cx="1678360" cy="167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81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B4C82-AEAF-68E8-3EC0-53F0470BC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20807-E799-1CC4-F6FF-36E144E1C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ea typeface="+mj-lt"/>
                <a:cs typeface="+mj-lt"/>
              </a:rPr>
              <a:t>ESO Open Source Contributions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1E859-376B-9578-A6ED-E25EE1D9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FA0D21-182E-92AA-45B1-9D43E4FE28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EDB4643-25B4-3786-CA85-921532EC6AD7}"/>
              </a:ext>
            </a:extLst>
          </p:cNvPr>
          <p:cNvSpPr txBox="1">
            <a:spLocks/>
          </p:cNvSpPr>
          <p:nvPr/>
        </p:nvSpPr>
        <p:spPr>
          <a:xfrm>
            <a:off x="815165" y="1712871"/>
            <a:ext cx="10317164" cy="4671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/>
            <a:r>
              <a:rPr lang="en-US">
                <a:ea typeface="+mn-lt"/>
                <a:cs typeface="+mn-lt"/>
              </a:rPr>
              <a:t>Software:</a:t>
            </a:r>
            <a:endParaRPr lang="en-US" dirty="0">
              <a:cs typeface="Arial"/>
            </a:endParaRPr>
          </a:p>
          <a:p>
            <a:pPr marL="514350" lvl="2" indent="-172720">
              <a:buClr>
                <a:srgbClr val="FFA300"/>
              </a:buClr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Astronomical/scientific software under GPL: ACS, ESO-MIDAS, CPL, IAS</a:t>
            </a:r>
            <a:endParaRPr lang="en-US" dirty="0">
              <a:ea typeface="+mn-lt"/>
              <a:cs typeface="+mn-lt"/>
            </a:endParaRPr>
          </a:p>
          <a:p>
            <a:pPr marL="514350" lvl="2" indent="-172720">
              <a:buClr>
                <a:srgbClr val="FFA300"/>
              </a:buClr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Most of ELT software is / will be mostly LGPLv3 licensed</a:t>
            </a:r>
            <a:endParaRPr lang="en-US" dirty="0">
              <a:ea typeface="+mn-lt"/>
              <a:cs typeface="+mn-lt"/>
            </a:endParaRP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Fedora / EL / EPEL: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A few of us are Fedora/EPEL package maintainers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 dirty="0">
                <a:ea typeface="+mn-lt"/>
                <a:cs typeface="+mn-lt"/>
              </a:rPr>
              <a:t>We try to contribute back also to CentOS Stream / </a:t>
            </a:r>
            <a:r>
              <a:rPr lang="en-US" dirty="0" err="1">
                <a:ea typeface="+mn-lt"/>
                <a:cs typeface="+mn-lt"/>
              </a:rPr>
              <a:t>AlmaLinux</a:t>
            </a:r>
            <a:endParaRPr lang="en-US" dirty="0" err="1"/>
          </a:p>
          <a:p>
            <a:pPr marL="172720" lvl="1" indent="-17272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Many contributions upstream to used projects: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 dirty="0">
                <a:ea typeface="+mn-lt"/>
                <a:cs typeface="+mn-lt"/>
              </a:rPr>
              <a:t>waf build system, </a:t>
            </a:r>
            <a:r>
              <a:rPr lang="en-GB" dirty="0" err="1">
                <a:ea typeface="+mn-lt"/>
                <a:cs typeface="+mn-lt"/>
              </a:rPr>
              <a:t>buildroot</a:t>
            </a:r>
            <a:r>
              <a:rPr lang="en-GB" dirty="0">
                <a:ea typeface="+mn-lt"/>
                <a:cs typeface="+mn-lt"/>
              </a:rPr>
              <a:t>, Nix, </a:t>
            </a:r>
            <a:r>
              <a:rPr lang="en-GB" dirty="0" err="1">
                <a:ea typeface="+mn-lt"/>
                <a:cs typeface="+mn-lt"/>
              </a:rPr>
              <a:t>NixOS</a:t>
            </a:r>
            <a:r>
              <a:rPr lang="en-GB" dirty="0">
                <a:ea typeface="+mn-lt"/>
                <a:cs typeface="+mn-lt"/>
              </a:rPr>
              <a:t>, Jenkins, kernel ...</a:t>
            </a:r>
          </a:p>
          <a:p>
            <a:pPr marL="172720" lvl="1" indent="-172720">
              <a:buClr>
                <a:srgbClr val="0077BE"/>
              </a:buClr>
              <a:buFont typeface="Arial"/>
              <a:buChar char="•"/>
            </a:pPr>
            <a:endParaRPr lang="en-GB">
              <a:ea typeface="+mn-lt"/>
              <a:cs typeface="+mn-lt"/>
            </a:endParaRPr>
          </a:p>
          <a:p>
            <a:pPr marL="341630" lvl="2" indent="0">
              <a:buClr>
                <a:srgbClr val="FFA300"/>
              </a:buClr>
              <a:buNone/>
            </a:pPr>
            <a:endParaRPr lang="en-GB">
              <a:cs typeface="Arial"/>
            </a:endParaRPr>
          </a:p>
          <a:p>
            <a:pPr marL="172720" lvl="1" indent="-172720">
              <a:buClr>
                <a:srgbClr val="0077BE"/>
              </a:buClr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172720" lvl="1" indent="-172720">
              <a:buClr>
                <a:srgbClr val="0077BE"/>
              </a:buClr>
              <a:buFont typeface="Arial"/>
              <a:buChar char="•"/>
            </a:pP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046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D2E08-D386-3838-E4BA-48FBC0D6A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6582C-9186-4869-3C0A-A900D8D8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ea typeface="+mj-lt"/>
                <a:cs typeface="+mj-lt"/>
              </a:rPr>
              <a:t>ESO Open data and videos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10155-6EE8-7B33-9941-CA36CE99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16FEBF8-ECA2-CC4D-0A67-3AC407150E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CF499F63-A55F-6837-D97E-AB9F16B969E3}"/>
              </a:ext>
            </a:extLst>
          </p:cNvPr>
          <p:cNvSpPr txBox="1">
            <a:spLocks/>
          </p:cNvSpPr>
          <p:nvPr/>
        </p:nvSpPr>
        <p:spPr>
          <a:xfrm>
            <a:off x="815165" y="1712871"/>
            <a:ext cx="10317164" cy="4671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/>
            <a:r>
              <a:rPr lang="en-US">
                <a:ea typeface="+mn-lt"/>
                <a:cs typeface="+mn-lt"/>
              </a:rPr>
              <a:t>Science archive data:</a:t>
            </a:r>
            <a:endParaRPr lang="en-US" dirty="0">
              <a:ea typeface="+mn-lt"/>
              <a:cs typeface="+mn-lt"/>
            </a:endParaRPr>
          </a:p>
          <a:p>
            <a:pPr marL="514350" lvl="2" indent="-172720">
              <a:buClr>
                <a:srgbClr val="FFA300"/>
              </a:buClr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All data is available to everyone after a period of exclusive usage by the PI (usually ~1 year)</a:t>
            </a:r>
            <a:endParaRPr lang="en-US" dirty="0">
              <a:ea typeface="+mn-lt"/>
              <a:cs typeface="+mn-lt"/>
            </a:endParaRPr>
          </a:p>
          <a:p>
            <a:pPr marL="514350" lvl="2" indent="-172720">
              <a:buClr>
                <a:srgbClr val="FFA300"/>
              </a:buClr>
              <a:buFont typeface="Wingdings" panose="020B0604020202020204" pitchFamily="34" charset="0"/>
              <a:buChar char="§"/>
            </a:pPr>
            <a:r>
              <a:rPr lang="en-US" dirty="0">
                <a:ea typeface="+mn-lt"/>
                <a:cs typeface="+mn-lt"/>
              </a:rPr>
              <a:t>https://archive.eso.org/cms.html</a:t>
            </a:r>
          </a:p>
          <a:p>
            <a:pPr marL="172720" lvl="1" indent="-172720">
              <a:buFont typeface="Arial"/>
              <a:buChar char="•"/>
            </a:pPr>
            <a:r>
              <a:rPr lang="en-GB" dirty="0">
                <a:ea typeface="+mn-lt"/>
                <a:cs typeface="+mn-lt"/>
              </a:rPr>
              <a:t>Images and videos (including UltraHD, </a:t>
            </a:r>
            <a:r>
              <a:rPr lang="en-GB" dirty="0" err="1">
                <a:ea typeface="+mn-lt"/>
                <a:cs typeface="+mn-lt"/>
              </a:rPr>
              <a:t>fulldome</a:t>
            </a:r>
            <a:r>
              <a:rPr lang="en-GB" dirty="0">
                <a:ea typeface="+mn-lt"/>
                <a:cs typeface="+mn-lt"/>
              </a:rPr>
              <a:t> and VR 16k) released under CC 4.0</a:t>
            </a:r>
          </a:p>
          <a:p>
            <a:pPr marL="514350" lvl="2" indent="-285750">
              <a:buClr>
                <a:srgbClr val="FFA300"/>
              </a:buClr>
              <a:buFont typeface="Wingdings"/>
              <a:buChar char="§"/>
            </a:pPr>
            <a:r>
              <a:rPr lang="en-GB" dirty="0">
                <a:ea typeface="+mn-lt"/>
                <a:cs typeface="+mn-lt"/>
              </a:rPr>
              <a:t>https://www.eso.org/public/images/</a:t>
            </a:r>
          </a:p>
          <a:p>
            <a:pPr marL="514350" lvl="2" indent="-285750">
              <a:buClr>
                <a:srgbClr val="FFA300"/>
              </a:buClr>
              <a:buFont typeface="Wingdings"/>
              <a:buChar char="§"/>
            </a:pPr>
            <a:r>
              <a:rPr lang="en-US" dirty="0">
                <a:ea typeface="+mn-lt"/>
                <a:cs typeface="+mn-lt"/>
              </a:rPr>
              <a:t>https://www.eso.org/public/videos/</a:t>
            </a:r>
          </a:p>
          <a:p>
            <a:pPr marL="172720" lvl="1" indent="-172720">
              <a:buClr>
                <a:srgbClr val="0077BE"/>
              </a:buClr>
              <a:buFont typeface="Arial"/>
              <a:buChar char="•"/>
            </a:pPr>
            <a:endParaRPr lang="en-GB">
              <a:cs typeface="Arial"/>
            </a:endParaRPr>
          </a:p>
          <a:p>
            <a:pPr marL="341630" lvl="2" indent="0">
              <a:buClr>
                <a:srgbClr val="FFA300"/>
              </a:buClr>
              <a:buNone/>
            </a:pPr>
            <a:endParaRPr lang="en-GB">
              <a:ea typeface="+mn-lt"/>
              <a:cs typeface="+mn-lt"/>
            </a:endParaRPr>
          </a:p>
          <a:p>
            <a:pPr marL="172720" lvl="1" indent="-172720">
              <a:buClr>
                <a:srgbClr val="0077BE"/>
              </a:buClr>
              <a:buFont typeface="Arial,Sans-Serif"/>
              <a:buChar char="•"/>
            </a:pPr>
            <a:endParaRPr lang="en-GB">
              <a:cs typeface="Arial"/>
            </a:endParaRPr>
          </a:p>
          <a:p>
            <a:pPr marL="172720" lvl="1" indent="-172720">
              <a:buClr>
                <a:srgbClr val="0077BE"/>
              </a:buClr>
              <a:buFont typeface="Arial"/>
              <a:buChar char="•"/>
            </a:pP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906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4A1C-5EB6-0C0E-185B-161F1092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FAQ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6F30D-CFA4-8D53-F401-BBCF55892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6663" y="1712196"/>
            <a:ext cx="10317164" cy="18534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So when are you going to Mars?</a:t>
            </a:r>
          </a:p>
          <a:p>
            <a:endParaRPr lang="en-US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B7B3A6-8016-4AB5-9E07-DAB5C8A1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A3BA1F-7B1E-C5AE-F65E-85E69523EC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pic>
        <p:nvPicPr>
          <p:cNvPr id="8" name="Picture 7" descr="A rocky landscape with hills in the background&#10;&#10;AI-generated content may be incorrect.">
            <a:extLst>
              <a:ext uri="{FF2B5EF4-FFF2-40B4-BE49-F238E27FC236}">
                <a16:creationId xmlns:a16="http://schemas.microsoft.com/office/drawing/2014/main" id="{E6CD6453-0456-8AE9-5201-BC890C189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15" y="2445372"/>
            <a:ext cx="5005295" cy="3740276"/>
          </a:xfrm>
          <a:prstGeom prst="rect">
            <a:avLst/>
          </a:prstGeom>
        </p:spPr>
      </p:pic>
      <p:pic>
        <p:nvPicPr>
          <p:cNvPr id="10" name="Picture 9" descr="Preparing for Martian Explorers: NASA's ESCAPADE Investigates Mars Space  Weather">
            <a:extLst>
              <a:ext uri="{FF2B5EF4-FFF2-40B4-BE49-F238E27FC236}">
                <a16:creationId xmlns:a16="http://schemas.microsoft.com/office/drawing/2014/main" id="{8752AF24-7D36-3D39-4F00-34BF511E8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273" y="2455332"/>
            <a:ext cx="5494903" cy="373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69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921D-707C-5806-98C6-254E96812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FAQ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BF34A-CAEB-3A5F-98F1-34873BAF87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Is there life out there?</a:t>
            </a: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F9C4A-EC93-C9DD-8440-1E545DC9A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B04E55-704A-1537-CE27-5E13CD047069}"/>
              </a:ext>
            </a:extLst>
          </p:cNvPr>
          <p:cNvSpPr>
            <a:spLocks noGrp="1"/>
          </p:cNvSpPr>
          <p:nvPr>
            <p:ph type="subTitle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9E6408-380A-4664-6AD8-294FD2FEE7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BDE16-0682-EE8C-18DC-ACEE621B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14" y="2455587"/>
            <a:ext cx="2274241" cy="3019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FB1A5B-115E-30A1-E053-9615CA320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276" y="2018270"/>
            <a:ext cx="3073744" cy="4098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ABEAE1-4338-87F5-0355-C9B46D64D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953" y="2018270"/>
            <a:ext cx="3073744" cy="409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51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5B88C-6E05-FE36-3B81-D7065057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FAQ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9B0F0-1EE7-AF4C-FF75-9F222B7190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2016000"/>
            <a:ext cx="4320556" cy="390537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How does my Moon sign influence my emotions? </a:t>
            </a: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How do transits affect my career path? </a:t>
            </a: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What does a Saturn return signify for me?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E0722-9403-903B-15B9-06AA8C68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268A68F-1AC9-50A1-6942-CDF49B9F3846}"/>
              </a:ext>
            </a:extLst>
          </p:cNvPr>
          <p:cNvSpPr>
            <a:spLocks noGrp="1"/>
          </p:cNvSpPr>
          <p:nvPr>
            <p:ph type="subTitle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F228034-0977-6FE9-08D8-A566765B27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pic>
        <p:nvPicPr>
          <p:cNvPr id="7" name="Picture 6" descr="A group of empty wine glasses&#10;&#10;AI-generated content may be incorrect.">
            <a:extLst>
              <a:ext uri="{FF2B5EF4-FFF2-40B4-BE49-F238E27FC236}">
                <a16:creationId xmlns:a16="http://schemas.microsoft.com/office/drawing/2014/main" id="{5FE00FB2-E02C-E0F0-5AF9-9004602DD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730" y="2018270"/>
            <a:ext cx="4704523" cy="352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56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0C09-7AFC-8CF4-E274-FA8E43BEE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Come and visit us!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D613D-B4E3-5A6C-9F58-47D0E2B1FC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2016000"/>
            <a:ext cx="6346743" cy="3905375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ea typeface="+mn-lt"/>
                <a:cs typeface="+mn-lt"/>
              </a:rPr>
              <a:t>Our observatories can be visited (guided visits on Saturdays) so come by if you are in Chile!</a:t>
            </a:r>
          </a:p>
          <a:p>
            <a:pPr marL="285750" indent="-285750">
              <a:buChar char="•"/>
            </a:pPr>
            <a:r>
              <a:rPr lang="en-US" dirty="0">
                <a:ea typeface="+mn-lt"/>
                <a:cs typeface="+mn-lt"/>
              </a:rPr>
              <a:t>Or you can visit our HQ and the nearby planetarium (</a:t>
            </a:r>
            <a:r>
              <a:rPr lang="en-US" dirty="0" err="1">
                <a:ea typeface="+mn-lt"/>
                <a:cs typeface="+mn-lt"/>
              </a:rPr>
              <a:t>Garching</a:t>
            </a:r>
            <a:r>
              <a:rPr lang="en-US" dirty="0">
                <a:ea typeface="+mn-lt"/>
                <a:cs typeface="+mn-lt"/>
              </a:rPr>
              <a:t> near Munich).</a:t>
            </a:r>
            <a:endParaRPr lang="en-US" dirty="0">
              <a:cs typeface="Arial"/>
            </a:endParaRPr>
          </a:p>
          <a:p>
            <a:pPr algn="ctr"/>
            <a:endParaRPr lang="en-US" sz="2800" b="1">
              <a:ea typeface="+mn-lt"/>
              <a:cs typeface="+mn-lt"/>
            </a:endParaRPr>
          </a:p>
          <a:p>
            <a:pPr algn="ctr"/>
            <a:r>
              <a:rPr lang="en-US" sz="2800" b="1" dirty="0">
                <a:ea typeface="+mn-lt"/>
                <a:cs typeface="+mn-lt"/>
              </a:rPr>
              <a:t>Thank you </a:t>
            </a:r>
            <a:r>
              <a:rPr lang="en-US" sz="2800" b="1" dirty="0" err="1">
                <a:ea typeface="+mn-lt"/>
                <a:cs typeface="+mn-lt"/>
              </a:rPr>
              <a:t>AlmaLinux</a:t>
            </a:r>
            <a:r>
              <a:rPr lang="en-US" sz="2800" b="1" dirty="0">
                <a:ea typeface="+mn-lt"/>
                <a:cs typeface="+mn-lt"/>
              </a:rPr>
              <a:t> and</a:t>
            </a:r>
            <a:endParaRPr lang="en-US" dirty="0">
              <a:ea typeface="+mn-lt"/>
              <a:cs typeface="+mn-lt"/>
            </a:endParaRPr>
          </a:p>
          <a:p>
            <a:pPr algn="ctr"/>
            <a:r>
              <a:rPr lang="en-US" sz="2800" b="1">
                <a:ea typeface="+mn-lt"/>
                <a:cs typeface="+mn-lt"/>
              </a:rPr>
              <a:t>Open</a:t>
            </a:r>
            <a:r>
              <a:rPr lang="en-US" sz="2800" b="1" dirty="0">
                <a:ea typeface="+mn-lt"/>
                <a:cs typeface="+mn-lt"/>
              </a:rPr>
              <a:t> Source</a:t>
            </a:r>
            <a:endParaRPr lang="en-US" dirty="0">
              <a:cs typeface="Arial"/>
            </a:endParaRPr>
          </a:p>
          <a:p>
            <a:pPr algn="ctr"/>
            <a:r>
              <a:rPr lang="en-US" sz="2800" b="1">
                <a:ea typeface="+mn-lt"/>
                <a:cs typeface="+mn-lt"/>
              </a:rPr>
              <a:t>Community!!</a:t>
            </a:r>
            <a:endParaRPr lang="en-US" sz="2800" b="1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0DE6D-7855-9934-276B-DC714373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02640FF-EC3F-F011-1A3B-1DBA028373A2}"/>
              </a:ext>
            </a:extLst>
          </p:cNvPr>
          <p:cNvSpPr>
            <a:spLocks noGrp="1"/>
          </p:cNvSpPr>
          <p:nvPr>
            <p:ph type="subTitle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7D222E4-623B-AE23-B75A-6C16A4CD65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pic>
        <p:nvPicPr>
          <p:cNvPr id="7" name="Picture 6" descr="A group of people in blue coats&#10;&#10;AI-generated content may be incorrect.">
            <a:extLst>
              <a:ext uri="{FF2B5EF4-FFF2-40B4-BE49-F238E27FC236}">
                <a16:creationId xmlns:a16="http://schemas.microsoft.com/office/drawing/2014/main" id="{12B0AE7B-9D71-F936-4F4F-0AA08B604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077" y="2012031"/>
            <a:ext cx="4833687" cy="39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67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cs typeface="Arial"/>
              </a:rPr>
              <a:t>About European Southern Observatory - ESO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AlmaLinux Day - 2026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Data Classification: ESO CONFIDENTIAL/INTERNAL/PUBLIC, ESO-XXXXXX v.X (doc nr, version)</a:t>
            </a:r>
            <a:endParaRPr lang="en-GB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CDFCF31D-BBFB-0454-7A9F-9139BF3CCB02}"/>
              </a:ext>
            </a:extLst>
          </p:cNvPr>
          <p:cNvSpPr txBox="1">
            <a:spLocks/>
          </p:cNvSpPr>
          <p:nvPr/>
        </p:nvSpPr>
        <p:spPr>
          <a:xfrm>
            <a:off x="934695" y="1399107"/>
            <a:ext cx="10317164" cy="4671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Intergovernmental organization providing facilities for ground based modern astronomy</a:t>
            </a:r>
            <a:endParaRPr lang="en-US">
              <a:ea typeface="+mn-lt"/>
              <a:cs typeface="+mn-lt"/>
            </a:endParaRP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Founded in 1962 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16 member states (+ Chile and Australia)</a:t>
            </a:r>
            <a:endParaRPr lang="en-GB"/>
          </a:p>
          <a:p>
            <a:pPr marL="172720" lvl="1" indent="-172720">
              <a:buFont typeface="Arial,Sans-Serif"/>
              <a:buChar char="•"/>
            </a:pPr>
            <a:r>
              <a:rPr lang="en-GB">
                <a:cs typeface="Arial"/>
              </a:rPr>
              <a:t>Headquarters in </a:t>
            </a:r>
            <a:r>
              <a:rPr lang="en-GB" err="1">
                <a:cs typeface="Arial"/>
              </a:rPr>
              <a:t>Garching</a:t>
            </a:r>
            <a:r>
              <a:rPr lang="en-GB">
                <a:cs typeface="Arial"/>
              </a:rPr>
              <a:t> near Munich</a:t>
            </a:r>
            <a:endParaRPr lang="en-US">
              <a:cs typeface="Arial"/>
            </a:endParaRPr>
          </a:p>
          <a:p>
            <a:pPr marL="172720" lvl="1" indent="-172720">
              <a:buFont typeface="Arial,Sans-Serif"/>
              <a:buChar char="•"/>
            </a:pPr>
            <a:r>
              <a:rPr lang="en-GB">
                <a:cs typeface="Arial"/>
              </a:rPr>
              <a:t>All astronomical facilities in Chile</a:t>
            </a:r>
            <a:endParaRPr lang="en-US">
              <a:cs typeface="Arial"/>
            </a:endParaRPr>
          </a:p>
          <a:p>
            <a:pPr marL="172720" lvl="1" indent="-172720">
              <a:buFont typeface="Arial"/>
              <a:buChar char="•"/>
            </a:pPr>
            <a:endParaRPr lang="en-GB">
              <a:cs typeface="Arial"/>
            </a:endParaRPr>
          </a:p>
        </p:txBody>
      </p:sp>
      <p:pic>
        <p:nvPicPr>
          <p:cNvPr id="3" name="Picture 2" descr="ESO Headquarters in Garching near Munich | ESO Deutschland">
            <a:extLst>
              <a:ext uri="{FF2B5EF4-FFF2-40B4-BE49-F238E27FC236}">
                <a16:creationId xmlns:a16="http://schemas.microsoft.com/office/drawing/2014/main" id="{E28BBBE2-8C9B-7C6E-FAD0-05A595F0A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862" y="2983255"/>
            <a:ext cx="4587806" cy="297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14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49D29-C955-5E8E-12B8-E45470165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EAEB0-F0AB-6050-09E2-70DD77296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cs typeface="Arial"/>
              </a:rPr>
              <a:t>ESO Observatories – La Silla 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F270EC-224E-32FE-C83C-1C0B5E8F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AlmaLinux Day - 2026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0D618BA-F347-4260-A21D-2142D5FB41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Data Classification: ESO CONFIDENTIAL/INTERNAL/PUBLIC, ESO-XXXXXX v.X (doc nr, version)</a:t>
            </a:r>
            <a:endParaRPr lang="en-GB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ECC9ED35-88D0-12FD-3D5A-96F1673B66DF}"/>
              </a:ext>
            </a:extLst>
          </p:cNvPr>
          <p:cNvSpPr txBox="1">
            <a:spLocks/>
          </p:cNvSpPr>
          <p:nvPr/>
        </p:nvSpPr>
        <p:spPr>
          <a:xfrm>
            <a:off x="934695" y="1399107"/>
            <a:ext cx="10317164" cy="4671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Operational since 1966 (and 1976 first light of 3.6m)</a:t>
            </a:r>
            <a:endParaRPr lang="en-US"/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ea typeface="+mn-lt"/>
                <a:cs typeface="+mn-lt"/>
              </a:rPr>
              <a:t>~10 telescopes still in operation today</a:t>
            </a:r>
            <a:endParaRPr lang="en-GB">
              <a:cs typeface="Arial"/>
            </a:endParaRP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ea typeface="+mn-lt"/>
                <a:cs typeface="+mn-lt"/>
              </a:rPr>
              <a:t>Some telescopes have software frozen for decades</a:t>
            </a:r>
          </a:p>
          <a:p>
            <a:pPr marL="172720" lvl="1" indent="-172720">
              <a:buClr>
                <a:srgbClr val="0077BE"/>
              </a:buClr>
              <a:buFont typeface="Arial"/>
            </a:pPr>
            <a:r>
              <a:rPr lang="en-GB">
                <a:ea typeface="+mn-lt"/>
                <a:cs typeface="+mn-lt"/>
              </a:rPr>
              <a:t>Still producing very important science</a:t>
            </a:r>
          </a:p>
          <a:p>
            <a:pPr marL="514350" lvl="2" indent="-172720">
              <a:buFont typeface="Wingdings"/>
              <a:buChar char="§"/>
            </a:pPr>
            <a:r>
              <a:rPr lang="en-GB">
                <a:ea typeface="+mn-lt"/>
                <a:cs typeface="+mn-lt"/>
              </a:rPr>
              <a:t>Nobel prize in 2019 with HARPS (+ESPRESSO)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ea typeface="+mn-lt"/>
                <a:cs typeface="+mn-lt"/>
              </a:rPr>
              <a:t>Still some new instruments being deployed</a:t>
            </a:r>
          </a:p>
          <a:p>
            <a:pPr marL="172720" lvl="1" indent="-172720">
              <a:buClr>
                <a:srgbClr val="0077BE"/>
              </a:buClr>
              <a:buFont typeface="Arial"/>
            </a:pPr>
            <a:r>
              <a:rPr lang="en-GB">
                <a:ea typeface="+mn-lt"/>
                <a:cs typeface="+mn-lt"/>
              </a:rPr>
              <a:t>And we get visits from local fauna: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ea typeface="+mn-lt"/>
                <a:cs typeface="+mn-lt"/>
              </a:rPr>
              <a:t>Guanacos, vicunas, foxes, rabbits.... </a:t>
            </a:r>
          </a:p>
          <a:p>
            <a:pPr marL="172720" lvl="1" indent="-172720">
              <a:buClr>
                <a:srgbClr val="0077BE"/>
              </a:buClr>
            </a:pPr>
            <a:endParaRPr lang="en-GB">
              <a:ea typeface="+mn-lt"/>
              <a:cs typeface="+mn-lt"/>
            </a:endParaRPr>
          </a:p>
        </p:txBody>
      </p:sp>
      <p:pic>
        <p:nvPicPr>
          <p:cNvPr id="7" name="Picture 6" descr="A group of buildings on a hill&#10;&#10;AI-generated content may be incorrect.">
            <a:extLst>
              <a:ext uri="{FF2B5EF4-FFF2-40B4-BE49-F238E27FC236}">
                <a16:creationId xmlns:a16="http://schemas.microsoft.com/office/drawing/2014/main" id="{B20BDD89-0981-75DB-3583-460E0F7930B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34504" y="2669260"/>
            <a:ext cx="4715280" cy="32857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14370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54B1E-3309-4DC3-5CC5-90FCF74BF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B2DAE-3378-B5F9-AD5A-10642596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cs typeface="Arial"/>
              </a:rPr>
              <a:t>ESO Observatories – Paranal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04738C-709B-E21A-4A0B-804749D0C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AlmaLinux Day - 2026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E19C33C-7E46-0DF7-3AFF-E94B430815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Data Classification: ESO CONFIDENTIAL/INTERNAL/PUBLIC, ESO-XXXXXX v.X (doc nr, version)</a:t>
            </a:r>
            <a:endParaRPr lang="en-GB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1A0C9512-C488-6DF2-79A3-3FF66F57B87F}"/>
              </a:ext>
            </a:extLst>
          </p:cNvPr>
          <p:cNvSpPr txBox="1">
            <a:spLocks/>
          </p:cNvSpPr>
          <p:nvPr/>
        </p:nvSpPr>
        <p:spPr>
          <a:xfrm>
            <a:off x="821206" y="1253192"/>
            <a:ext cx="10317164" cy="4671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Operational since 1999 (first light of UT1)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solidFill>
                  <a:schemeClr val="dk1"/>
                </a:solidFill>
                <a:ea typeface="+mn-lt"/>
                <a:cs typeface="+mn-lt"/>
              </a:rPr>
              <a:t>Very Large Telescope (4 x 8m visible)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solidFill>
                  <a:schemeClr val="dk1"/>
                </a:solidFill>
                <a:ea typeface="+mn-lt"/>
                <a:cs typeface="+mn-lt"/>
              </a:rPr>
              <a:t>Control Software runs on </a:t>
            </a:r>
            <a:r>
              <a:rPr lang="en-GB" err="1">
                <a:solidFill>
                  <a:schemeClr val="dk1"/>
                </a:solidFill>
                <a:ea typeface="+mn-lt"/>
                <a:cs typeface="+mn-lt"/>
              </a:rPr>
              <a:t>AlmaLinux</a:t>
            </a:r>
            <a:r>
              <a:rPr lang="en-GB">
                <a:solidFill>
                  <a:schemeClr val="dk1"/>
                </a:solidFill>
                <a:ea typeface="+mn-lt"/>
                <a:cs typeface="+mn-lt"/>
              </a:rPr>
              <a:t> 9</a:t>
            </a:r>
          </a:p>
          <a:p>
            <a:pPr marL="172720" lvl="1" indent="-172720">
              <a:buClr>
                <a:srgbClr val="0077BE"/>
              </a:buClr>
              <a:buFont typeface="Arial"/>
            </a:pPr>
            <a:r>
              <a:rPr lang="en-GB">
                <a:ea typeface="+mn-lt"/>
                <a:cs typeface="+mn-lt"/>
              </a:rPr>
              <a:t>VLT Interferometer (4 x 8m VLT + 4 x 1.8m AT)</a:t>
            </a:r>
            <a:endParaRPr lang="en-GB"/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ea typeface="+mn-lt"/>
                <a:cs typeface="+mn-lt"/>
              </a:rPr>
              <a:t>Nobel price 2020 – black hole in centre of galaxy</a:t>
            </a:r>
          </a:p>
          <a:p>
            <a:pPr marL="172720" lvl="1" indent="-172720">
              <a:buClr>
                <a:srgbClr val="0077BE"/>
              </a:buClr>
              <a:buFont typeface="Arial"/>
            </a:pPr>
            <a:r>
              <a:rPr lang="en-GB">
                <a:ea typeface="+mn-lt"/>
                <a:cs typeface="+mn-lt"/>
              </a:rPr>
              <a:t>Other telescopes on site (VISTA, VST)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Future home for Cherenkov Telescope Array</a:t>
            </a:r>
          </a:p>
          <a:p>
            <a:pPr marL="0" lvl="1" indent="0">
              <a:buClr>
                <a:srgbClr val="0077BE"/>
              </a:buClr>
              <a:buNone/>
            </a:pPr>
            <a:endParaRPr lang="en-GB">
              <a:ea typeface="+mn-lt"/>
              <a:cs typeface="+mn-lt"/>
            </a:endParaRPr>
          </a:p>
          <a:p>
            <a:pPr marL="172720" lvl="1" indent="-172720">
              <a:buClr>
                <a:srgbClr val="0077BE"/>
              </a:buClr>
            </a:pPr>
            <a:endParaRPr lang="en-GB"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90071-B290-F535-F4FB-C665F64DB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68" y="4611079"/>
            <a:ext cx="8210550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8E130-0F1A-9588-84C4-E200FA8E6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996" y="1254028"/>
            <a:ext cx="4386092" cy="246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38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7A4EA-CB38-309C-4DC2-550BFC35A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3E18FB-2ACC-B2CF-962E-DFD67223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cs typeface="Arial"/>
              </a:rPr>
              <a:t>ESO Observatories – ALMA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E6CD6E-C7AA-0EAB-4D70-95BC7B7FB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AlmaLinux Day - 2026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E7F962B-494D-2FA8-34FF-04BAAE2390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Data Classification: ESO CONFIDENTIAL/INTERNAL/PUBLIC, ESO-XXXXXX v.X (doc nr, version)</a:t>
            </a:r>
            <a:endParaRPr lang="en-GB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B0F6F8E-7B4E-C5B4-264C-911D1ECCCBE8}"/>
              </a:ext>
            </a:extLst>
          </p:cNvPr>
          <p:cNvSpPr txBox="1">
            <a:spLocks/>
          </p:cNvSpPr>
          <p:nvPr/>
        </p:nvSpPr>
        <p:spPr>
          <a:xfrm>
            <a:off x="934695" y="1399107"/>
            <a:ext cx="10317164" cy="4671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Joint project with NRAO and NAOJ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solidFill>
                  <a:schemeClr val="dk1"/>
                </a:solidFill>
                <a:ea typeface="+mn-lt"/>
                <a:cs typeface="+mn-lt"/>
              </a:rPr>
              <a:t>Operational since 2011</a:t>
            </a:r>
            <a:endParaRPr lang="en-GB"/>
          </a:p>
          <a:p>
            <a:pPr marL="172720" lvl="1" indent="-172720">
              <a:buClr>
                <a:srgbClr val="0077BE"/>
              </a:buClr>
              <a:buFont typeface="Arial"/>
            </a:pPr>
            <a:r>
              <a:rPr lang="en-GB">
                <a:ea typeface="+mn-lt"/>
                <a:cs typeface="+mn-lt"/>
              </a:rPr>
              <a:t>66 moveable antennas at 5000m</a:t>
            </a:r>
          </a:p>
          <a:p>
            <a:pPr marL="172720" lvl="1" indent="-172720">
              <a:buClr>
                <a:srgbClr val="0077BE"/>
              </a:buClr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Part of Event Horizon Telescope (EHT)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APEX nearby</a:t>
            </a:r>
          </a:p>
          <a:p>
            <a:pPr marL="0" lvl="1" indent="0">
              <a:buClr>
                <a:srgbClr val="0077BE"/>
              </a:buClr>
              <a:buNone/>
            </a:pPr>
            <a:endParaRPr lang="en-GB">
              <a:ea typeface="+mn-lt"/>
              <a:cs typeface="+mn-lt"/>
            </a:endParaRPr>
          </a:p>
          <a:p>
            <a:pPr marL="172720" lvl="1" indent="-172720">
              <a:buClr>
                <a:srgbClr val="0077BE"/>
              </a:buClr>
            </a:pPr>
            <a:endParaRPr lang="en-GB">
              <a:ea typeface="+mn-lt"/>
              <a:cs typeface="+mn-lt"/>
            </a:endParaRPr>
          </a:p>
        </p:txBody>
      </p:sp>
      <p:pic>
        <p:nvPicPr>
          <p:cNvPr id="5" name="Picture 4" descr="A satellite dish in front of a snowy wall&#10;&#10;AI-generated content may be incorrect.">
            <a:extLst>
              <a:ext uri="{FF2B5EF4-FFF2-40B4-BE49-F238E27FC236}">
                <a16:creationId xmlns:a16="http://schemas.microsoft.com/office/drawing/2014/main" id="{753A4B80-3DF7-BDF4-DA0D-74B20FC4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219" y="3987678"/>
            <a:ext cx="2705100" cy="1809750"/>
          </a:xfrm>
          <a:prstGeom prst="rect">
            <a:avLst/>
          </a:prstGeom>
        </p:spPr>
      </p:pic>
      <p:pic>
        <p:nvPicPr>
          <p:cNvPr id="7" name="Picture 6" descr="A satellite dishes in a desert with Atacama Desert in the background&#10;&#10;AI-generated content may be incorrect.">
            <a:extLst>
              <a:ext uri="{FF2B5EF4-FFF2-40B4-BE49-F238E27FC236}">
                <a16:creationId xmlns:a16="http://schemas.microsoft.com/office/drawing/2014/main" id="{0EDE305B-CE79-FC3C-C1C9-F3EEC0F35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807" y="3076094"/>
            <a:ext cx="4487379" cy="2990212"/>
          </a:xfrm>
          <a:prstGeom prst="rect">
            <a:avLst/>
          </a:prstGeom>
        </p:spPr>
      </p:pic>
      <p:pic>
        <p:nvPicPr>
          <p:cNvPr id="3" name="Picture 2" descr="Das erste Bild eines schwarzen Lochs">
            <a:extLst>
              <a:ext uri="{FF2B5EF4-FFF2-40B4-BE49-F238E27FC236}">
                <a16:creationId xmlns:a16="http://schemas.microsoft.com/office/drawing/2014/main" id="{E3FE0B99-2394-4FD8-4D1D-413D81A45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373" y="935743"/>
            <a:ext cx="4400315" cy="156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2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45E13-12C2-292D-E884-10DB69EB7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FAE6A-7CCA-1E37-63A7-E75A7572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cs typeface="Arial"/>
              </a:rPr>
              <a:t>ESO Observatories – ELT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11F4C6-3142-C8EE-8FAD-A07238AA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AlmaLinux Day - 2026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CD1AD01-FADE-984A-7D8E-0BFC0A2E5F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Data Classification: ESO CONFIDENTIAL/INTERNAL/PUBLIC, ESO-XXXXXX v.X (doc nr, version)</a:t>
            </a:r>
            <a:endParaRPr lang="en-GB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A0E3FC98-6B65-2369-D022-2CBDDA12D2E4}"/>
              </a:ext>
            </a:extLst>
          </p:cNvPr>
          <p:cNvSpPr txBox="1">
            <a:spLocks/>
          </p:cNvSpPr>
          <p:nvPr/>
        </p:nvSpPr>
        <p:spPr>
          <a:xfrm>
            <a:off x="5695844" y="1518000"/>
            <a:ext cx="5647037" cy="2102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39m mirror at Cerro </a:t>
            </a:r>
            <a:r>
              <a:rPr lang="en-GB" err="1">
                <a:ea typeface="+mn-lt"/>
                <a:cs typeface="+mn-lt"/>
              </a:rPr>
              <a:t>Armazones</a:t>
            </a:r>
            <a:r>
              <a:rPr lang="en-GB">
                <a:ea typeface="+mn-lt"/>
                <a:cs typeface="+mn-lt"/>
              </a:rPr>
              <a:t> (3000m)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First stone May 2017, First light expected 2029</a:t>
            </a:r>
            <a:endParaRPr lang="en-GB">
              <a:cs typeface="Arial"/>
            </a:endParaRPr>
          </a:p>
          <a:p>
            <a:pPr marL="172720" lvl="1" indent="-172720">
              <a:buFont typeface="Arial,Sans-Serif"/>
              <a:buChar char="•"/>
            </a:pPr>
            <a:r>
              <a:rPr lang="en-GB">
                <a:ea typeface="+mn-lt"/>
                <a:cs typeface="+mn-lt"/>
              </a:rPr>
              <a:t>Exoplanets, star formations, protoplanetary systems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Largest optical/near-IR telescope</a:t>
            </a:r>
            <a:endParaRPr lang="en-GB">
              <a:cs typeface="Arial"/>
            </a:endParaRPr>
          </a:p>
          <a:p>
            <a:endParaRPr lang="en-GB">
              <a:solidFill>
                <a:schemeClr val="dk1"/>
              </a:solidFill>
              <a:cs typeface="Arial"/>
            </a:endParaRPr>
          </a:p>
          <a:p>
            <a:pPr marL="0" lvl="1" indent="0">
              <a:buNone/>
            </a:pPr>
            <a:endParaRPr lang="en-GB">
              <a:ea typeface="+mn-lt"/>
              <a:cs typeface="+mn-lt"/>
            </a:endParaRPr>
          </a:p>
          <a:p>
            <a:pPr marL="172720" lvl="1" indent="-172720"/>
            <a:endParaRPr lang="en-GB">
              <a:ea typeface="+mn-lt"/>
              <a:cs typeface="+mn-lt"/>
            </a:endParaRPr>
          </a:p>
        </p:txBody>
      </p:sp>
      <p:pic>
        <p:nvPicPr>
          <p:cNvPr id="7" name="Picture 6" descr="A construction site with cranes behind it&#10;&#10;AI-generated content may be incorrect.">
            <a:extLst>
              <a:ext uri="{FF2B5EF4-FFF2-40B4-BE49-F238E27FC236}">
                <a16:creationId xmlns:a16="http://schemas.microsoft.com/office/drawing/2014/main" id="{FE77533B-F39A-D0BC-4A64-02DE2A8DA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04" y="1318639"/>
            <a:ext cx="5143842" cy="3139873"/>
          </a:xfrm>
          <a:prstGeom prst="rect">
            <a:avLst/>
          </a:prstGeom>
        </p:spPr>
      </p:pic>
      <p:pic>
        <p:nvPicPr>
          <p:cNvPr id="10" name="Picture 9" descr="First segments of world's largest telescope mirror have a shiny new surface  | ESO">
            <a:extLst>
              <a:ext uri="{FF2B5EF4-FFF2-40B4-BE49-F238E27FC236}">
                <a16:creationId xmlns:a16="http://schemas.microsoft.com/office/drawing/2014/main" id="{6D4E4793-F8F9-265C-8BD2-DB6953349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703" y="3620850"/>
            <a:ext cx="4027491" cy="2664299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B3194176-C945-F647-5D89-CADC04CF6B39}"/>
              </a:ext>
            </a:extLst>
          </p:cNvPr>
          <p:cNvSpPr txBox="1">
            <a:spLocks/>
          </p:cNvSpPr>
          <p:nvPr/>
        </p:nvSpPr>
        <p:spPr>
          <a:xfrm>
            <a:off x="221332" y="4668680"/>
            <a:ext cx="5171463" cy="16327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GB">
                <a:solidFill>
                  <a:schemeClr val="dk1"/>
                </a:solidFill>
                <a:cs typeface="Arial"/>
              </a:rPr>
              <a:t>M1: 798 segments 1.4 meters wide 5cm thick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solidFill>
                  <a:schemeClr val="dk1"/>
                </a:solidFill>
                <a:ea typeface="+mn-lt"/>
                <a:cs typeface="+mn-lt"/>
              </a:rPr>
              <a:t>Figure loop at 500Hz ~ 1Gbit/s traffic</a:t>
            </a:r>
            <a:endParaRPr lang="en-GB"/>
          </a:p>
          <a:p>
            <a:pPr marL="172720" lvl="1" indent="-172720">
              <a:buFont typeface="Arial"/>
              <a:buChar char="•"/>
            </a:pPr>
            <a:r>
              <a:rPr lang="en-GB">
                <a:solidFill>
                  <a:schemeClr val="dk1"/>
                </a:solidFill>
                <a:ea typeface="+mn-lt"/>
                <a:cs typeface="+mn-lt"/>
              </a:rPr>
              <a:t>M4: 4 meters (~6000 actuators)</a:t>
            </a:r>
            <a:endParaRPr lang="en-GB"/>
          </a:p>
          <a:p>
            <a:pPr marL="0" lvl="1" indent="0">
              <a:buNone/>
            </a:pPr>
            <a:endParaRPr lang="en-GB">
              <a:solidFill>
                <a:schemeClr val="dk1"/>
              </a:solidFill>
              <a:cs typeface="Arial"/>
            </a:endParaRPr>
          </a:p>
          <a:p>
            <a:pPr marL="0" lvl="1" indent="0">
              <a:buNone/>
            </a:pPr>
            <a:endParaRPr lang="en-GB">
              <a:ea typeface="+mn-lt"/>
              <a:cs typeface="+mn-lt"/>
            </a:endParaRPr>
          </a:p>
          <a:p>
            <a:pPr marL="172720" lvl="1" indent="-172720"/>
            <a:endParaRPr lang="en-GB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013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EF55D-2C93-1BC1-E11F-E2DEB580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The ELT: size matters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673A7-AAB8-976A-54B2-DD65CDC7F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700933F-DC34-06EA-FF31-CACF76CB2C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pic>
        <p:nvPicPr>
          <p:cNvPr id="7" name="Picture 6" descr="ELT und VLT im Vergleich mit dem Kolosseum">
            <a:extLst>
              <a:ext uri="{FF2B5EF4-FFF2-40B4-BE49-F238E27FC236}">
                <a16:creationId xmlns:a16="http://schemas.microsoft.com/office/drawing/2014/main" id="{C73CECD0-265C-C249-FA1D-CAF5D7B37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1" y="1154383"/>
            <a:ext cx="7003242" cy="2851898"/>
          </a:xfrm>
          <a:prstGeom prst="rect">
            <a:avLst/>
          </a:prstGeom>
        </p:spPr>
      </p:pic>
      <p:pic>
        <p:nvPicPr>
          <p:cNvPr id="8" name="Picture 7" descr="Crowded stellar fields | ESO Česko">
            <a:extLst>
              <a:ext uri="{FF2B5EF4-FFF2-40B4-BE49-F238E27FC236}">
                <a16:creationId xmlns:a16="http://schemas.microsoft.com/office/drawing/2014/main" id="{9FBBAB0B-11CF-C44F-2B87-BC71D3BA5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101" y="1156510"/>
            <a:ext cx="4543972" cy="2826427"/>
          </a:xfrm>
          <a:prstGeom prst="rect">
            <a:avLst/>
          </a:prstGeom>
        </p:spPr>
      </p:pic>
      <p:pic>
        <p:nvPicPr>
          <p:cNvPr id="9" name="Picture 8" descr="Illustration of ELT resolution comparison of NGC 3603">
            <a:extLst>
              <a:ext uri="{FF2B5EF4-FFF2-40B4-BE49-F238E27FC236}">
                <a16:creationId xmlns:a16="http://schemas.microsoft.com/office/drawing/2014/main" id="{7DF9BAAC-3119-3DA5-D15D-750CA0CFF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292" y="4119224"/>
            <a:ext cx="6039120" cy="211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1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433E4-7A54-F67F-4F18-28E77C27D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5526F-94FA-4687-9848-7A2B30C46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cs typeface="Arial"/>
              </a:rPr>
              <a:t>Control Software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08D15E-0371-B31D-1268-FC303E627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35CEFE9-69A1-D46B-ADDD-774A60F948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33282DF-4BDE-3A5A-A27C-48414BDE6E63}"/>
              </a:ext>
            </a:extLst>
          </p:cNvPr>
          <p:cNvSpPr txBox="1">
            <a:spLocks/>
          </p:cNvSpPr>
          <p:nvPr/>
        </p:nvSpPr>
        <p:spPr>
          <a:xfrm>
            <a:off x="815165" y="1712871"/>
            <a:ext cx="10317164" cy="4671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US">
                <a:cs typeface="Arial"/>
              </a:rPr>
              <a:t>Real-Time system that coordinates all telescope subsystems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>
                <a:cs typeface="Arial"/>
              </a:rPr>
              <a:t>Mirror alignment</a:t>
            </a:r>
            <a:endParaRPr lang="en-US"/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>
                <a:cs typeface="Arial"/>
              </a:rPr>
              <a:t>Rotation of the Dome and Main Structure</a:t>
            </a:r>
            <a:endParaRPr lang="en-US"/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>
                <a:cs typeface="Arial"/>
              </a:rPr>
              <a:t>Precise pointing and tracking</a:t>
            </a:r>
            <a:endParaRPr lang="en-US"/>
          </a:p>
          <a:p>
            <a:pPr marL="172720" lvl="1" indent="-172720">
              <a:buFont typeface="Arial"/>
              <a:buChar char="•"/>
            </a:pPr>
            <a:r>
              <a:rPr lang="en-GB">
                <a:cs typeface="Arial"/>
              </a:rPr>
              <a:t>Adaptive Optics – Laser Guide Stars and Deformable Mirrors</a:t>
            </a:r>
            <a:endParaRPr lang="en-US"/>
          </a:p>
          <a:p>
            <a:pPr marL="172720" lvl="1" indent="-172720">
              <a:buFont typeface="Arial"/>
              <a:buChar char="•"/>
            </a:pPr>
            <a:r>
              <a:rPr lang="en-GB">
                <a:cs typeface="Arial"/>
              </a:rPr>
              <a:t>Control of Instruments</a:t>
            </a:r>
            <a:endParaRPr lang="en-US"/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cs typeface="Arial"/>
              </a:rPr>
              <a:t>Cryogenic</a:t>
            </a:r>
            <a:endParaRPr lang="en-US"/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cs typeface="Arial"/>
              </a:rPr>
              <a:t>Motors</a:t>
            </a:r>
            <a:endParaRPr lang="en-US"/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cs typeface="Arial"/>
              </a:rPr>
              <a:t>Shutters</a:t>
            </a:r>
            <a:endParaRPr lang="en-US"/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GB">
                <a:cs typeface="Arial"/>
              </a:rPr>
              <a:t>Detectors</a:t>
            </a:r>
            <a:endParaRPr lang="en-US"/>
          </a:p>
          <a:p>
            <a:pPr marL="172720" lvl="1" indent="-172720">
              <a:buFont typeface="Arial"/>
              <a:buChar char="•"/>
            </a:pPr>
            <a:endParaRPr lang="en-GB">
              <a:cs typeface="Arial"/>
            </a:endParaRPr>
          </a:p>
          <a:p>
            <a:pPr marL="172720" lvl="1" indent="-172720">
              <a:buFont typeface="Arial,Sans-Serif"/>
              <a:buChar char="•"/>
            </a:pPr>
            <a:endParaRPr lang="en-GB">
              <a:cs typeface="Arial"/>
            </a:endParaRPr>
          </a:p>
          <a:p>
            <a:pPr marL="172720" lvl="1" indent="-172720">
              <a:buFont typeface="Arial"/>
              <a:buChar char="•"/>
            </a:pPr>
            <a:endParaRPr lang="en-GB">
              <a:cs typeface="Arial"/>
            </a:endParaRPr>
          </a:p>
        </p:txBody>
      </p:sp>
      <p:pic>
        <p:nvPicPr>
          <p:cNvPr id="3" name="Picture 2" descr="The ELT under construction in January 2025 | ESO">
            <a:extLst>
              <a:ext uri="{FF2B5EF4-FFF2-40B4-BE49-F238E27FC236}">
                <a16:creationId xmlns:a16="http://schemas.microsoft.com/office/drawing/2014/main" id="{F11C00D8-C1C0-A6D6-1362-9ABFCDB1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037" y="1135529"/>
            <a:ext cx="3939492" cy="2216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44087F-3C56-96A2-4649-0D938450B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269" y="5501523"/>
            <a:ext cx="2340785" cy="1203577"/>
          </a:xfrm>
          <a:prstGeom prst="rect">
            <a:avLst/>
          </a:prstGeom>
        </p:spPr>
      </p:pic>
      <p:pic>
        <p:nvPicPr>
          <p:cNvPr id="9" name="Picture 8" descr="ELT platform showing its first set of instruments | ESO">
            <a:extLst>
              <a:ext uri="{FF2B5EF4-FFF2-40B4-BE49-F238E27FC236}">
                <a16:creationId xmlns:a16="http://schemas.microsoft.com/office/drawing/2014/main" id="{AC0F8507-D6E5-B8A9-5D0D-652B61F51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050" y="4047518"/>
            <a:ext cx="4399989" cy="2303950"/>
          </a:xfrm>
          <a:prstGeom prst="rect">
            <a:avLst/>
          </a:prstGeom>
        </p:spPr>
      </p:pic>
      <p:pic>
        <p:nvPicPr>
          <p:cNvPr id="12" name="Picture 11" descr="Laser Guide Star at the VLT | ESO Deutschland">
            <a:extLst>
              <a:ext uri="{FF2B5EF4-FFF2-40B4-BE49-F238E27FC236}">
                <a16:creationId xmlns:a16="http://schemas.microsoft.com/office/drawing/2014/main" id="{529E61EE-2B81-4928-4DAA-387926D75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444" y="3430494"/>
            <a:ext cx="3072459" cy="203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3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69122-7B9E-BD88-E9F4-23653C245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49CE4-1D3C-01A9-23E7-CF0C94DB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cs typeface="Arial"/>
              </a:rPr>
              <a:t>Why Open Source?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02286-1A0D-9DAB-19F5-D5FB9EDA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AlmaLinux Day - 2026</a:t>
            </a:r>
            <a:endParaRPr lang="en-GB" i="1" noProof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F62F561-8202-E002-781A-D0E3E54F7209}"/>
              </a:ext>
            </a:extLst>
          </p:cNvPr>
          <p:cNvSpPr>
            <a:spLocks noGrp="1"/>
          </p:cNvSpPr>
          <p:nvPr>
            <p:ph type="subTitle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A4C131-B1B2-3F26-500D-C92437AEA1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noProof="0"/>
              <a:t>Data Classification: ESO CONFIDENTIAL/INTERNAL/PUBLIC, ESO-XXXXXX v.X (doc nr, version)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2F4FAF1-3772-E8E8-AAAF-834BE2643022}"/>
              </a:ext>
            </a:extLst>
          </p:cNvPr>
          <p:cNvSpPr txBox="1">
            <a:spLocks/>
          </p:cNvSpPr>
          <p:nvPr/>
        </p:nvSpPr>
        <p:spPr>
          <a:xfrm>
            <a:off x="815165" y="1712871"/>
            <a:ext cx="10317164" cy="4671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2720" lvl="1" indent="-17272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Long lifespan of projects: 30+ years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Open Source, albeit not easy, guarantees maintainability</a:t>
            </a:r>
          </a:p>
          <a:p>
            <a:pPr marL="514350" lvl="2" indent="-172720">
              <a:buClr>
                <a:srgbClr val="FFA300"/>
              </a:buClr>
              <a:buFont typeface="Wingdings"/>
              <a:buChar char="§"/>
            </a:pPr>
            <a:r>
              <a:rPr lang="en-US">
                <a:cs typeface="Arial"/>
              </a:rPr>
              <a:t>Cost is predictable</a:t>
            </a:r>
          </a:p>
          <a:p>
            <a:pPr marL="172720" lvl="1" indent="-17272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Collaboration with consortia and other organizations is easier when based on Open Source</a:t>
            </a:r>
            <a:endParaRPr lang="en-GB"/>
          </a:p>
          <a:p>
            <a:pPr marL="172720" lvl="1" indent="-172720">
              <a:buFont typeface="Arial,Sans-Serif"/>
              <a:buChar char="•"/>
            </a:pPr>
            <a:r>
              <a:rPr lang="en-GB">
                <a:cs typeface="Arial"/>
              </a:rPr>
              <a:t>One-off projects, no</a:t>
            </a:r>
            <a:r>
              <a:rPr lang="en-GB">
                <a:ea typeface="+mn-lt"/>
                <a:cs typeface="+mn-lt"/>
              </a:rPr>
              <a:t> big market for big telescopes, resources available only during the construction</a:t>
            </a:r>
            <a:endParaRPr lang="en-GB">
              <a:cs typeface="Arial"/>
            </a:endParaRPr>
          </a:p>
          <a:p>
            <a:pPr marL="172720" lvl="1" indent="-172720">
              <a:buFont typeface="Arial,Sans-Serif"/>
              <a:buChar char="•"/>
            </a:pPr>
            <a:r>
              <a:rPr lang="en-GB">
                <a:cs typeface="Arial"/>
              </a:rPr>
              <a:t>Avoiding  bureaucracy with acquisition and license management</a:t>
            </a:r>
          </a:p>
          <a:p>
            <a:pPr marL="172720" lvl="1" indent="-172720">
              <a:buFont typeface="Arial,Sans-Serif"/>
              <a:buChar char="•"/>
            </a:pPr>
            <a:r>
              <a:rPr lang="en-GB">
                <a:ea typeface="+mn-lt"/>
                <a:cs typeface="+mn-lt"/>
              </a:rPr>
              <a:t>Easy access to the source makes debugging easier</a:t>
            </a:r>
            <a:endParaRPr lang="en-GB">
              <a:cs typeface="Arial"/>
            </a:endParaRPr>
          </a:p>
          <a:p>
            <a:pPr marL="172720" lvl="1" indent="-172720">
              <a:buFont typeface="Arial,Sans-Serif"/>
              <a:buChar char="•"/>
            </a:pPr>
            <a:r>
              <a:rPr lang="en-GB">
                <a:cs typeface="Arial"/>
              </a:rPr>
              <a:t>Developing on top of Open Source is fun!</a:t>
            </a:r>
          </a:p>
          <a:p>
            <a:pPr marL="172720" lvl="1" indent="-172720">
              <a:buFont typeface="Arial,Sans-Serif"/>
              <a:buChar char="•"/>
            </a:pPr>
            <a:endParaRPr lang="en-GB">
              <a:cs typeface="Arial"/>
            </a:endParaRPr>
          </a:p>
          <a:p>
            <a:pPr marL="172720" lvl="1" indent="-172720">
              <a:buFont typeface="Arial"/>
              <a:buChar char="•"/>
            </a:pP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313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ysClr val="window" lastClr="FFFFFF"/>
      </a:lt1>
      <a:dk2>
        <a:srgbClr val="0077BE"/>
      </a:dk2>
      <a:lt2>
        <a:srgbClr val="FFA300"/>
      </a:lt2>
      <a:accent1>
        <a:srgbClr val="094168"/>
      </a:accent1>
      <a:accent2>
        <a:srgbClr val="00AAE3"/>
      </a:accent2>
      <a:accent3>
        <a:srgbClr val="C9E7FB"/>
      </a:accent3>
      <a:accent4>
        <a:srgbClr val="825C00"/>
      </a:accent4>
      <a:accent5>
        <a:srgbClr val="AE7800"/>
      </a:accent5>
      <a:accent6>
        <a:srgbClr val="FDDE54"/>
      </a:accent6>
      <a:hlink>
        <a:srgbClr val="000000"/>
      </a:hlink>
      <a:folHlink>
        <a:srgbClr val="000000"/>
      </a:folHlink>
    </a:clrScheme>
    <a:fontScheme name="E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SO_official_ppt_template_2023.potx" id="{1A63AE60-E218-4797-A59C-C30E664F5B85}" vid="{E49A8F11-A9EB-4C56-AD54-AB70CC0C5D7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19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</vt:lpstr>
      <vt:lpstr>The Extremely Large Telescope: standing on the shoulder of Open Source and AlmaLinux</vt:lpstr>
      <vt:lpstr>About European Southern Observatory - ESO</vt:lpstr>
      <vt:lpstr>ESO Observatories – La Silla </vt:lpstr>
      <vt:lpstr>ESO Observatories – Paranal</vt:lpstr>
      <vt:lpstr>ESO Observatories – ALMA</vt:lpstr>
      <vt:lpstr>ESO Observatories – ELT</vt:lpstr>
      <vt:lpstr>The ELT: size matters</vt:lpstr>
      <vt:lpstr>Control Software</vt:lpstr>
      <vt:lpstr>Why Open Source?</vt:lpstr>
      <vt:lpstr>ELT Development Environment</vt:lpstr>
      <vt:lpstr>Challenges in Open Source-Based Projects</vt:lpstr>
      <vt:lpstr>Why AlmaLinux as Base OS for ELT? </vt:lpstr>
      <vt:lpstr>Building ELT Development Environment </vt:lpstr>
      <vt:lpstr>ESO Open Source Contributions</vt:lpstr>
      <vt:lpstr>ESO Open data and videos</vt:lpstr>
      <vt:lpstr>FAQ</vt:lpstr>
      <vt:lpstr>FAQ</vt:lpstr>
      <vt:lpstr>FAQ</vt:lpstr>
      <vt:lpstr>Come and visit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Gara Mora</dc:creator>
  <cp:revision>88</cp:revision>
  <dcterms:created xsi:type="dcterms:W3CDTF">2023-05-25T13:56:55Z</dcterms:created>
  <dcterms:modified xsi:type="dcterms:W3CDTF">2026-03-24T15:35:01Z</dcterms:modified>
</cp:coreProperties>
</file>